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874" r:id="rId2"/>
    <p:sldId id="1217" r:id="rId3"/>
    <p:sldId id="1216" r:id="rId4"/>
    <p:sldId id="1206" r:id="rId5"/>
    <p:sldId id="1207" r:id="rId6"/>
    <p:sldId id="1208" r:id="rId7"/>
    <p:sldId id="1209" r:id="rId8"/>
    <p:sldId id="1210" r:id="rId9"/>
    <p:sldId id="1211" r:id="rId10"/>
    <p:sldId id="1218" r:id="rId11"/>
    <p:sldId id="1212" r:id="rId12"/>
    <p:sldId id="1213" r:id="rId13"/>
    <p:sldId id="1214" r:id="rId14"/>
    <p:sldId id="996" r:id="rId15"/>
    <p:sldId id="1215" r:id="rId16"/>
    <p:sldId id="983" r:id="rId17"/>
    <p:sldId id="1003" r:id="rId18"/>
    <p:sldId id="671" r:id="rId19"/>
    <p:sldId id="1163" r:id="rId20"/>
  </p:sldIdLst>
  <p:sldSz cx="9144000" cy="6858000" type="screen4x3"/>
  <p:notesSz cx="6669088" cy="9926638"/>
  <p:defaultTextStyle>
    <a:defPPr>
      <a:defRPr lang="nl-NL"/>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clrMru>
    <a:srgbClr val="DE6224"/>
    <a:srgbClr val="A0003A"/>
    <a:srgbClr val="FF8000"/>
    <a:srgbClr val="E38A5A"/>
    <a:srgbClr val="DB6432"/>
    <a:srgbClr val="C00052"/>
    <a:srgbClr val="AF1E4D"/>
    <a:srgbClr val="BF00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73"/>
  </p:normalViewPr>
  <p:slideViewPr>
    <p:cSldViewPr>
      <p:cViewPr varScale="1">
        <p:scale>
          <a:sx n="115" d="100"/>
          <a:sy n="115" d="100"/>
        </p:scale>
        <p:origin x="10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3" name="Tijdelijke aanduiding voor datum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BF648231-FB38-8048-B6B2-9A073B09F9C5}" type="datetime1">
              <a:rPr lang="nl-NL"/>
              <a:pPr>
                <a:defRPr/>
              </a:pPr>
              <a:t>28-01-2024</a:t>
            </a:fld>
            <a:endParaRPr lang="nl-NL"/>
          </a:p>
        </p:txBody>
      </p:sp>
      <p:sp>
        <p:nvSpPr>
          <p:cNvPr id="4" name="Tijdelijke aanduiding voor voettekst 3"/>
          <p:cNvSpPr>
            <a:spLocks noGrp="1"/>
          </p:cNvSpPr>
          <p:nvPr>
            <p:ph type="ftr" sz="quarter" idx="2"/>
          </p:nvPr>
        </p:nvSpPr>
        <p:spPr>
          <a:xfrm>
            <a:off x="0" y="9428163"/>
            <a:ext cx="2889250"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a:p>
        </p:txBody>
      </p:sp>
      <p:sp>
        <p:nvSpPr>
          <p:cNvPr id="5" name="Tijdelijke aanduiding voor dianumm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6C64EEF4-E07F-7140-86A9-CDDE1E4E85E7}" type="slidenum">
              <a:rPr lang="nl-NL"/>
              <a:pPr>
                <a:defRPr/>
              </a:pPr>
              <a:t>‹nr.›</a:t>
            </a:fld>
            <a:endParaRPr lang="nl-NL"/>
          </a:p>
        </p:txBody>
      </p:sp>
    </p:spTree>
    <p:extLst>
      <p:ext uri="{BB962C8B-B14F-4D97-AF65-F5344CB8AC3E}">
        <p14:creationId xmlns:p14="http://schemas.microsoft.com/office/powerpoint/2010/main" val="2376751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Arial" pitchFamily="34" charset="0"/>
              </a:defRPr>
            </a:lvl1pPr>
          </a:lstStyle>
          <a:p>
            <a:pPr>
              <a:defRPr/>
            </a:pPr>
            <a:endParaRPr lang="en-US"/>
          </a:p>
        </p:txBody>
      </p:sp>
      <p:sp>
        <p:nvSpPr>
          <p:cNvPr id="3" name="Tijdelijke aanduiding voor datum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E4359B6E-BFE5-6849-A33B-CD42E4CAB747}" type="datetime1">
              <a:rPr lang="nl-NL"/>
              <a:pPr>
                <a:defRPr/>
              </a:pPr>
              <a:t>28-01-2024</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noProof="0"/>
          </a:p>
        </p:txBody>
      </p:sp>
      <p:sp>
        <p:nvSpPr>
          <p:cNvPr id="5" name="Tijdelijke aanduiding voor notities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163"/>
            <a:ext cx="288925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Arial" pitchFamily="34" charset="0"/>
              </a:defRPr>
            </a:lvl1pPr>
          </a:lstStyle>
          <a:p>
            <a:pPr>
              <a:defRPr/>
            </a:pPr>
            <a:endParaRPr lang="en-US"/>
          </a:p>
        </p:txBody>
      </p:sp>
      <p:sp>
        <p:nvSpPr>
          <p:cNvPr id="7" name="Tijdelijke aanduiding voor dianumm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BD507AD3-3D86-5E4B-A203-2F12C81F1AA0}" type="slidenum">
              <a:rPr lang="nl-NL"/>
              <a:pPr>
                <a:defRPr/>
              </a:pPr>
              <a:t>‹nr.›</a:t>
            </a:fld>
            <a:endParaRPr lang="nl-NL"/>
          </a:p>
        </p:txBody>
      </p:sp>
    </p:spTree>
    <p:extLst>
      <p:ext uri="{BB962C8B-B14F-4D97-AF65-F5344CB8AC3E}">
        <p14:creationId xmlns:p14="http://schemas.microsoft.com/office/powerpoint/2010/main" val="1506585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a:extLst>
              <a:ext uri="{FF2B5EF4-FFF2-40B4-BE49-F238E27FC236}">
                <a16:creationId xmlns:a16="http://schemas.microsoft.com/office/drawing/2014/main" id="{E6E056A5-CD0C-A142-953F-248D971415EC}"/>
              </a:ext>
            </a:extLst>
          </p:cNvPr>
          <p:cNvSpPr>
            <a:spLocks noGrp="1" noRot="1" noChangeAspect="1" noTextEdit="1"/>
          </p:cNvSpPr>
          <p:nvPr>
            <p:ph type="sldImg"/>
          </p:nvPr>
        </p:nvSpPr>
        <p:spPr>
          <a:ln/>
        </p:spPr>
      </p:sp>
      <p:sp>
        <p:nvSpPr>
          <p:cNvPr id="16386" name="Tijdelijke aanduiding voor notities 2">
            <a:extLst>
              <a:ext uri="{FF2B5EF4-FFF2-40B4-BE49-F238E27FC236}">
                <a16:creationId xmlns:a16="http://schemas.microsoft.com/office/drawing/2014/main" id="{010ADB57-5ECE-7847-B4BC-D3DE6F8FF01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Tahoma" panose="020B0604030504040204" pitchFamily="34" charset="0"/>
                <a:ea typeface="ＭＳ Ｐゴシック" panose="020B0600070205080204" pitchFamily="34" charset="-128"/>
              </a:rPr>
              <a:t>15.00u voorstellen van mezelf kort</a:t>
            </a:r>
          </a:p>
        </p:txBody>
      </p:sp>
      <p:sp>
        <p:nvSpPr>
          <p:cNvPr id="16387" name="Tijdelijke aanduiding voor dianummer 4">
            <a:extLst>
              <a:ext uri="{FF2B5EF4-FFF2-40B4-BE49-F238E27FC236}">
                <a16:creationId xmlns:a16="http://schemas.microsoft.com/office/drawing/2014/main" id="{436AB23A-5EE6-9647-9FCE-7338317EE4C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EE3182AD-7464-5A41-8855-42A72A6C4789}" type="slidenum">
              <a:rPr lang="nl-NL" altLang="nl-NL" sz="1200">
                <a:latin typeface="Tahoma" panose="020B0604030504040204" pitchFamily="34" charset="0"/>
              </a:rPr>
              <a:pPr eaLnBrk="1" hangingPunct="1"/>
              <a:t>1</a:t>
            </a:fld>
            <a:endParaRPr lang="nl-NL" altLang="nl-NL" sz="1200">
              <a:latin typeface="Tahoma" panose="020B0604030504040204" pitchFamily="34" charset="0"/>
            </a:endParaRPr>
          </a:p>
        </p:txBody>
      </p:sp>
    </p:spTree>
    <p:extLst>
      <p:ext uri="{BB962C8B-B14F-4D97-AF65-F5344CB8AC3E}">
        <p14:creationId xmlns:p14="http://schemas.microsoft.com/office/powerpoint/2010/main" val="267221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jdelijke aanduiding voor dia-afbeelding 1">
            <a:extLst>
              <a:ext uri="{FF2B5EF4-FFF2-40B4-BE49-F238E27FC236}">
                <a16:creationId xmlns:a16="http://schemas.microsoft.com/office/drawing/2014/main" id="{56DC495A-A70D-9239-52AD-5D416853C07B}"/>
              </a:ext>
            </a:extLst>
          </p:cNvPr>
          <p:cNvSpPr>
            <a:spLocks noGrp="1" noRot="1" noChangeAspect="1" noTextEdit="1"/>
          </p:cNvSpPr>
          <p:nvPr>
            <p:ph type="sldImg"/>
          </p:nvPr>
        </p:nvSpPr>
        <p:spPr>
          <a:ln/>
        </p:spPr>
      </p:sp>
      <p:sp>
        <p:nvSpPr>
          <p:cNvPr id="120834" name="Tijdelijke aanduiding voor notities 2">
            <a:extLst>
              <a:ext uri="{FF2B5EF4-FFF2-40B4-BE49-F238E27FC236}">
                <a16:creationId xmlns:a16="http://schemas.microsoft.com/office/drawing/2014/main" id="{685287A6-B261-E4FA-50C5-A490C1BDE95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Calibri" panose="020F0502020204030204" pitchFamily="34" charset="0"/>
                <a:ea typeface="ＭＳ Ｐゴシック" panose="020B0600070205080204" pitchFamily="34" charset="-128"/>
              </a:rPr>
              <a:t>16.15 de leerling is weer rustig, aanspreekbaar nog wel wat verward en moe dus geen hoge eisen stellen, dit is de fase waarin je een herstelplan kunt invullen met de leerling en een herstelgesprek kunt hebben.</a:t>
            </a:r>
          </a:p>
          <a:p>
            <a:endParaRPr lang="nl-NL" altLang="nl-NL" dirty="0">
              <a:latin typeface="Calibri" panose="020F0502020204030204" pitchFamily="34" charset="0"/>
              <a:ea typeface="ＭＳ Ｐゴシック" panose="020B0600070205080204" pitchFamily="34" charset="-128"/>
            </a:endParaRPr>
          </a:p>
        </p:txBody>
      </p:sp>
      <p:sp>
        <p:nvSpPr>
          <p:cNvPr id="120835" name="Tijdelijke aanduiding voor dianummer 3">
            <a:extLst>
              <a:ext uri="{FF2B5EF4-FFF2-40B4-BE49-F238E27FC236}">
                <a16:creationId xmlns:a16="http://schemas.microsoft.com/office/drawing/2014/main" id="{1D3DB102-A4E0-A468-08C5-C413E4DB473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0427D5EE-27DB-BA47-A325-AB1559BAB3CC}" type="slidenum">
              <a:rPr lang="nl-NL" altLang="nl-NL" sz="1200">
                <a:latin typeface="Calibri" panose="020F0502020204030204" pitchFamily="34" charset="0"/>
                <a:cs typeface="Arial" panose="020B0604020202020204" pitchFamily="34" charset="0"/>
              </a:rPr>
              <a:pPr eaLnBrk="1" hangingPunct="1"/>
              <a:t>11</a:t>
            </a:fld>
            <a:endParaRPr lang="nl-NL" altLang="nl-NL" sz="1200">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jdelijke aanduiding voor dia-afbeelding 1">
            <a:extLst>
              <a:ext uri="{FF2B5EF4-FFF2-40B4-BE49-F238E27FC236}">
                <a16:creationId xmlns:a16="http://schemas.microsoft.com/office/drawing/2014/main" id="{3E1D042D-EB6B-A482-2F4A-18A956D2B6F2}"/>
              </a:ext>
            </a:extLst>
          </p:cNvPr>
          <p:cNvSpPr>
            <a:spLocks noGrp="1" noRot="1" noChangeAspect="1" noTextEdit="1"/>
          </p:cNvSpPr>
          <p:nvPr>
            <p:ph type="sldImg"/>
          </p:nvPr>
        </p:nvSpPr>
        <p:spPr>
          <a:ln/>
        </p:spPr>
      </p:sp>
      <p:sp>
        <p:nvSpPr>
          <p:cNvPr id="3" name="Tijdelijke aanduiding voor notities 2">
            <a:extLst>
              <a:ext uri="{FF2B5EF4-FFF2-40B4-BE49-F238E27FC236}">
                <a16:creationId xmlns:a16="http://schemas.microsoft.com/office/drawing/2014/main" id="{DE8F59FF-8FF7-D8B3-79F1-C5188F43CE7E}"/>
              </a:ext>
            </a:extLst>
          </p:cNvPr>
          <p:cNvSpPr>
            <a:spLocks noGrp="1"/>
          </p:cNvSpPr>
          <p:nvPr>
            <p:ph type="body" idx="1"/>
          </p:nvPr>
        </p:nvSpPr>
        <p:spPr/>
        <p:txBody>
          <a:bodyPr/>
          <a:lstStyle/>
          <a:p>
            <a:pPr>
              <a:defRPr/>
            </a:pPr>
            <a:r>
              <a:rPr lang="nl-NL" dirty="0"/>
              <a:t>16.20-16.35</a:t>
            </a:r>
          </a:p>
          <a:p>
            <a:pPr>
              <a:defRPr/>
            </a:pPr>
            <a:endParaRPr lang="nl-NL" dirty="0"/>
          </a:p>
        </p:txBody>
      </p:sp>
      <p:sp>
        <p:nvSpPr>
          <p:cNvPr id="122883" name="Tijdelijke aanduiding voor dianummer 3">
            <a:extLst>
              <a:ext uri="{FF2B5EF4-FFF2-40B4-BE49-F238E27FC236}">
                <a16:creationId xmlns:a16="http://schemas.microsoft.com/office/drawing/2014/main" id="{01E67A2F-A520-9D44-4DED-638B1D8273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EE3F3782-E72B-2645-A294-463AC892A491}" type="slidenum">
              <a:rPr lang="nl-NL" altLang="nl-NL" sz="1200">
                <a:latin typeface="Tahoma" panose="020B0604030504040204" pitchFamily="34" charset="0"/>
              </a:rPr>
              <a:pPr eaLnBrk="1" hangingPunct="1"/>
              <a:t>12</a:t>
            </a:fld>
            <a:endParaRPr lang="nl-NL" altLang="nl-NL" sz="120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jdelijke aanduiding voor dia-afbeelding 1">
            <a:extLst>
              <a:ext uri="{FF2B5EF4-FFF2-40B4-BE49-F238E27FC236}">
                <a16:creationId xmlns:a16="http://schemas.microsoft.com/office/drawing/2014/main" id="{EEE0AE32-D190-9DA1-8BA6-7DB87D4FB4F3}"/>
              </a:ext>
            </a:extLst>
          </p:cNvPr>
          <p:cNvSpPr>
            <a:spLocks noGrp="1" noRot="1" noChangeAspect="1" noTextEdit="1"/>
          </p:cNvSpPr>
          <p:nvPr>
            <p:ph type="sldImg"/>
          </p:nvPr>
        </p:nvSpPr>
        <p:spPr>
          <a:ln/>
        </p:spPr>
      </p:sp>
      <p:sp>
        <p:nvSpPr>
          <p:cNvPr id="124930" name="Tijdelijke aanduiding voor notities 2">
            <a:extLst>
              <a:ext uri="{FF2B5EF4-FFF2-40B4-BE49-F238E27FC236}">
                <a16:creationId xmlns:a16="http://schemas.microsoft.com/office/drawing/2014/main" id="{BFA08AC9-65FB-766F-8C8C-9DDCE5EB68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Tahoma" panose="020B0604030504040204" pitchFamily="34" charset="0"/>
                <a:ea typeface="ＭＳ Ｐゴシック" panose="020B0600070205080204" pitchFamily="34" charset="-128"/>
              </a:rPr>
              <a:t>16.35</a:t>
            </a:r>
          </a:p>
        </p:txBody>
      </p:sp>
      <p:sp>
        <p:nvSpPr>
          <p:cNvPr id="124931" name="Tijdelijke aanduiding voor dianummer 3">
            <a:extLst>
              <a:ext uri="{FF2B5EF4-FFF2-40B4-BE49-F238E27FC236}">
                <a16:creationId xmlns:a16="http://schemas.microsoft.com/office/drawing/2014/main" id="{7F96BCE9-6AAA-A848-F5CF-1F81E81D740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792AF16B-423A-B34E-B472-9223DBE257E4}" type="slidenum">
              <a:rPr lang="nl-NL" altLang="nl-NL" sz="1200">
                <a:latin typeface="Tahoma" panose="020B0604030504040204" pitchFamily="34" charset="0"/>
              </a:rPr>
              <a:pPr eaLnBrk="1" hangingPunct="1"/>
              <a:t>13</a:t>
            </a:fld>
            <a:endParaRPr lang="nl-NL" altLang="nl-NL" sz="1200">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B2C0-0F1D-6CE1-50C8-3863AE99F22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491AD6-E37B-65D0-A4BE-B18B2994AB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B3B22D-067A-4698-4E8B-1248072D8306}"/>
              </a:ext>
            </a:extLst>
          </p:cNvPr>
          <p:cNvSpPr>
            <a:spLocks noGrp="1"/>
          </p:cNvSpPr>
          <p:nvPr>
            <p:ph type="body" idx="1"/>
          </p:nvPr>
        </p:nvSpPr>
        <p:spPr/>
        <p:txBody>
          <a:bodyPr/>
          <a:lstStyle/>
          <a:p>
            <a:r>
              <a:rPr lang="nl-NL" dirty="0"/>
              <a:t>16.40Krijgen:</a:t>
            </a:r>
          </a:p>
          <a:p>
            <a:pPr marL="171450" indent="-171450">
              <a:buFontTx/>
              <a:buChar char="-"/>
            </a:pPr>
            <a:r>
              <a:rPr lang="nl-NL" dirty="0"/>
              <a:t>Aandacht van volwassenen</a:t>
            </a:r>
          </a:p>
          <a:p>
            <a:pPr marL="171450" indent="-171450">
              <a:buFontTx/>
              <a:buChar char="-"/>
            </a:pPr>
            <a:r>
              <a:rPr lang="nl-NL" dirty="0"/>
              <a:t>Aandacht van andere leerlingen</a:t>
            </a:r>
          </a:p>
          <a:p>
            <a:pPr marL="171450" indent="-171450">
              <a:buFontTx/>
              <a:buChar char="-"/>
            </a:pPr>
            <a:r>
              <a:rPr lang="nl-NL" dirty="0"/>
              <a:t>Iets dat je graag wil hebben</a:t>
            </a:r>
          </a:p>
          <a:p>
            <a:pPr marL="171450" indent="-171450">
              <a:buFontTx/>
              <a:buChar char="-"/>
            </a:pPr>
            <a:endParaRPr lang="nl-NL" dirty="0"/>
          </a:p>
          <a:p>
            <a:pPr marL="0" indent="0">
              <a:buFontTx/>
              <a:buNone/>
            </a:pPr>
            <a:r>
              <a:rPr lang="nl-NL" dirty="0"/>
              <a:t>Let op: kans op ongewild ongewenst gedrag in stand houden (bv clown uithangen, eruit gestuurd worden -&gt; vermijden van hardop moeten lezen in de klas / ongewenst gedrag vertonen dat leidt tot 1:1 aandacht </a:t>
            </a:r>
            <a:r>
              <a:rPr lang="nl-NL" dirty="0" err="1"/>
              <a:t>etc</a:t>
            </a:r>
            <a:r>
              <a:rPr lang="nl-NL" dirty="0"/>
              <a:t>)</a:t>
            </a:r>
          </a:p>
          <a:p>
            <a:endParaRPr lang="nl-NL" dirty="0"/>
          </a:p>
        </p:txBody>
      </p:sp>
      <p:sp>
        <p:nvSpPr>
          <p:cNvPr id="4" name="Tijdelijke aanduiding voor dianummer 3">
            <a:extLst>
              <a:ext uri="{FF2B5EF4-FFF2-40B4-BE49-F238E27FC236}">
                <a16:creationId xmlns:a16="http://schemas.microsoft.com/office/drawing/2014/main" id="{9911ACD2-4669-E9EC-DC1B-3C2ABFDFCAE0}"/>
              </a:ext>
            </a:extLst>
          </p:cNvPr>
          <p:cNvSpPr>
            <a:spLocks noGrp="1"/>
          </p:cNvSpPr>
          <p:nvPr>
            <p:ph type="sldNum"/>
          </p:nvPr>
        </p:nvSpPr>
        <p:spPr/>
        <p:txBody>
          <a:bodyPr/>
          <a:lstStyle/>
          <a:p>
            <a:fld id="{0CBF8B87-AFBF-439D-9845-5A5416A250F5}" type="slidenum">
              <a:rPr lang="nl-NL" smtClean="0"/>
              <a:pPr/>
              <a:t>14</a:t>
            </a:fld>
            <a:endParaRPr lang="nl-NL"/>
          </a:p>
        </p:txBody>
      </p:sp>
    </p:spTree>
    <p:extLst>
      <p:ext uri="{BB962C8B-B14F-4D97-AF65-F5344CB8AC3E}">
        <p14:creationId xmlns:p14="http://schemas.microsoft.com/office/powerpoint/2010/main" val="415865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16.40</a:t>
            </a:r>
          </a:p>
        </p:txBody>
      </p:sp>
      <p:sp>
        <p:nvSpPr>
          <p:cNvPr id="4" name="Tijdelijke aanduiding voor dianummer 3"/>
          <p:cNvSpPr>
            <a:spLocks noGrp="1"/>
          </p:cNvSpPr>
          <p:nvPr>
            <p:ph type="sldNum" sz="quarter" idx="5"/>
          </p:nvPr>
        </p:nvSpPr>
        <p:spPr/>
        <p:txBody>
          <a:bodyPr/>
          <a:lstStyle/>
          <a:p>
            <a:pPr>
              <a:defRPr/>
            </a:pPr>
            <a:fld id="{BD507AD3-3D86-5E4B-A203-2F12C81F1AA0}" type="slidenum">
              <a:rPr lang="nl-NL" smtClean="0"/>
              <a:pPr>
                <a:defRPr/>
              </a:pPr>
              <a:t>15</a:t>
            </a:fld>
            <a:endParaRPr lang="nl-NL"/>
          </a:p>
        </p:txBody>
      </p:sp>
    </p:spTree>
    <p:extLst>
      <p:ext uri="{BB962C8B-B14F-4D97-AF65-F5344CB8AC3E}">
        <p14:creationId xmlns:p14="http://schemas.microsoft.com/office/powerpoint/2010/main" val="368488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jdelijke aanduiding voor dia-afbeelding 1">
            <a:extLst>
              <a:ext uri="{FF2B5EF4-FFF2-40B4-BE49-F238E27FC236}">
                <a16:creationId xmlns:a16="http://schemas.microsoft.com/office/drawing/2014/main" id="{816A8B16-8549-B1D7-4FCE-E0CAFE296C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Tijdelijke aanduiding voor notities 2">
            <a:extLst>
              <a:ext uri="{FF2B5EF4-FFF2-40B4-BE49-F238E27FC236}">
                <a16:creationId xmlns:a16="http://schemas.microsoft.com/office/drawing/2014/main" id="{F79FDDBF-B285-0C3E-F76A-847025820D36}"/>
              </a:ext>
            </a:extLst>
          </p:cNvPr>
          <p:cNvSpPr>
            <a:spLocks noGrp="1"/>
          </p:cNvSpPr>
          <p:nvPr>
            <p:ph type="body" idx="1"/>
          </p:nvPr>
        </p:nvSpPr>
        <p:spPr bwMode="auto"/>
        <p:txBody>
          <a:bodyPr>
            <a:normAutofit/>
          </a:bodyPr>
          <a:lstStyle/>
          <a:p>
            <a:pPr>
              <a:defRPr/>
            </a:pPr>
            <a:endParaRPr lang="nl-NL" altLang="nl-NL" sz="1100" dirty="0">
              <a:ea typeface="ＭＳ Ｐゴシック" panose="020B0600070205080204" pitchFamily="34" charset="-128"/>
            </a:endParaRPr>
          </a:p>
        </p:txBody>
      </p:sp>
      <p:sp>
        <p:nvSpPr>
          <p:cNvPr id="126979" name="Tijdelijke aanduiding voor dianummer 3">
            <a:extLst>
              <a:ext uri="{FF2B5EF4-FFF2-40B4-BE49-F238E27FC236}">
                <a16:creationId xmlns:a16="http://schemas.microsoft.com/office/drawing/2014/main" id="{FF916585-AAE9-750E-C952-15324EAB9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E3B7296-2E97-1440-9772-7AE70E5BB41E}" type="slidenum">
              <a:rPr lang="nl-NL" altLang="nl-NL" smtClean="0"/>
              <a:pPr>
                <a:spcBef>
                  <a:spcPct val="0"/>
                </a:spcBef>
              </a:pPr>
              <a:t>16</a:t>
            </a:fld>
            <a:endParaRPr lang="nl-NL" altLang="nl-NL"/>
          </a:p>
        </p:txBody>
      </p:sp>
    </p:spTree>
    <p:extLst>
      <p:ext uri="{BB962C8B-B14F-4D97-AF65-F5344CB8AC3E}">
        <p14:creationId xmlns:p14="http://schemas.microsoft.com/office/powerpoint/2010/main" val="377698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jdelijke aanduiding voor dia-afbeelding 1">
            <a:extLst>
              <a:ext uri="{FF2B5EF4-FFF2-40B4-BE49-F238E27FC236}">
                <a16:creationId xmlns:a16="http://schemas.microsoft.com/office/drawing/2014/main" id="{E0AE2CC7-14EF-7AF7-CEB0-AEC8EB7A65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Tijdelijke aanduiding voor notities 2">
            <a:extLst>
              <a:ext uri="{FF2B5EF4-FFF2-40B4-BE49-F238E27FC236}">
                <a16:creationId xmlns:a16="http://schemas.microsoft.com/office/drawing/2014/main" id="{2987A637-864B-D297-D204-55D35E7510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ea typeface="ＭＳ Ｐゴシック" panose="020B0600070205080204" pitchFamily="34" charset="-128"/>
            </a:endParaRPr>
          </a:p>
        </p:txBody>
      </p:sp>
      <p:sp>
        <p:nvSpPr>
          <p:cNvPr id="138243" name="Tijdelijke aanduiding voor dianummer 3">
            <a:extLst>
              <a:ext uri="{FF2B5EF4-FFF2-40B4-BE49-F238E27FC236}">
                <a16:creationId xmlns:a16="http://schemas.microsoft.com/office/drawing/2014/main" id="{570BFF62-6774-BFA6-20D6-47165941E0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A44109-B06F-2C42-8593-370D99DCF5DF}" type="slidenum">
              <a:rPr lang="nl-NL" altLang="nl-NL" smtClean="0"/>
              <a:pPr>
                <a:spcBef>
                  <a:spcPct val="0"/>
                </a:spcBef>
              </a:pPr>
              <a:t>17</a:t>
            </a:fld>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jdelijke aanduiding voor dia-afbeelding 1">
            <a:extLst>
              <a:ext uri="{FF2B5EF4-FFF2-40B4-BE49-F238E27FC236}">
                <a16:creationId xmlns:a16="http://schemas.microsoft.com/office/drawing/2014/main" id="{BF6253A5-8021-9A1A-85FB-AD95EFF0A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Tijdelijke aanduiding voor notities 2">
            <a:extLst>
              <a:ext uri="{FF2B5EF4-FFF2-40B4-BE49-F238E27FC236}">
                <a16:creationId xmlns:a16="http://schemas.microsoft.com/office/drawing/2014/main" id="{87DBCE30-04A4-1DE3-6893-943243F450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ea typeface="ＭＳ Ｐゴシック" panose="020B0600070205080204" pitchFamily="34" charset="-128"/>
              </a:rPr>
              <a:t>   </a:t>
            </a:r>
          </a:p>
        </p:txBody>
      </p:sp>
      <p:sp>
        <p:nvSpPr>
          <p:cNvPr id="103427" name="Tijdelijke aanduiding voor dianummer 3">
            <a:extLst>
              <a:ext uri="{FF2B5EF4-FFF2-40B4-BE49-F238E27FC236}">
                <a16:creationId xmlns:a16="http://schemas.microsoft.com/office/drawing/2014/main" id="{4CFFBC4A-603B-6269-0E04-58EF19C4A9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3BA0268-4488-A04C-85E6-EA101E6A522A}" type="slidenum">
              <a:rPr lang="nl-NL" altLang="nl-NL" smtClean="0"/>
              <a:pPr>
                <a:spcBef>
                  <a:spcPct val="0"/>
                </a:spcBef>
              </a:pPr>
              <a:t>18</a:t>
            </a:fld>
            <a:endParaRPr lang="nl-NL" alt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15.30  afronding van de dag uitdelen goede voornemenblad en evaluatieblad</a:t>
            </a:r>
          </a:p>
        </p:txBody>
      </p:sp>
      <p:sp>
        <p:nvSpPr>
          <p:cNvPr id="4" name="Tijdelijke aanduiding voor dianummer 3"/>
          <p:cNvSpPr>
            <a:spLocks noGrp="1"/>
          </p:cNvSpPr>
          <p:nvPr>
            <p:ph type="sldNum" sz="quarter" idx="5"/>
          </p:nvPr>
        </p:nvSpPr>
        <p:spPr/>
        <p:txBody>
          <a:bodyPr/>
          <a:lstStyle/>
          <a:p>
            <a:pPr>
              <a:defRPr/>
            </a:pPr>
            <a:fld id="{7A361B59-9357-DB4F-A94E-CCB822A35A03}" type="slidenum">
              <a:rPr lang="nl-NL" altLang="nl-NL" smtClean="0"/>
              <a:pPr>
                <a:defRPr/>
              </a:pPr>
              <a:t>19</a:t>
            </a:fld>
            <a:endParaRPr lang="nl-NL" altLang="nl-NL"/>
          </a:p>
        </p:txBody>
      </p:sp>
    </p:spTree>
    <p:extLst>
      <p:ext uri="{BB962C8B-B14F-4D97-AF65-F5344CB8AC3E}">
        <p14:creationId xmlns:p14="http://schemas.microsoft.com/office/powerpoint/2010/main" val="332941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15.05</a:t>
            </a:r>
          </a:p>
        </p:txBody>
      </p:sp>
      <p:sp>
        <p:nvSpPr>
          <p:cNvPr id="4" name="Tijdelijke aanduiding voor dianummer 3"/>
          <p:cNvSpPr>
            <a:spLocks noGrp="1"/>
          </p:cNvSpPr>
          <p:nvPr>
            <p:ph type="sldNum" sz="quarter" idx="5"/>
          </p:nvPr>
        </p:nvSpPr>
        <p:spPr/>
        <p:txBody>
          <a:bodyPr/>
          <a:lstStyle/>
          <a:p>
            <a:pPr>
              <a:defRPr/>
            </a:pPr>
            <a:fld id="{BD507AD3-3D86-5E4B-A203-2F12C81F1AA0}" type="slidenum">
              <a:rPr lang="nl-NL" smtClean="0"/>
              <a:pPr>
                <a:defRPr/>
              </a:pPr>
              <a:t>2</a:t>
            </a:fld>
            <a:endParaRPr lang="nl-NL"/>
          </a:p>
        </p:txBody>
      </p:sp>
    </p:spTree>
    <p:extLst>
      <p:ext uri="{BB962C8B-B14F-4D97-AF65-F5344CB8AC3E}">
        <p14:creationId xmlns:p14="http://schemas.microsoft.com/office/powerpoint/2010/main" val="27956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jdelijke aanduiding voor dia-afbeelding 1">
            <a:extLst>
              <a:ext uri="{FF2B5EF4-FFF2-40B4-BE49-F238E27FC236}">
                <a16:creationId xmlns:a16="http://schemas.microsoft.com/office/drawing/2014/main" id="{C045BB90-A8E4-82F3-9A35-D1CD600A2940}"/>
              </a:ext>
            </a:extLst>
          </p:cNvPr>
          <p:cNvSpPr>
            <a:spLocks noGrp="1" noRot="1" noChangeAspect="1" noTextEdit="1"/>
          </p:cNvSpPr>
          <p:nvPr>
            <p:ph type="sldImg"/>
          </p:nvPr>
        </p:nvSpPr>
        <p:spPr>
          <a:ln/>
        </p:spPr>
      </p:sp>
      <p:sp>
        <p:nvSpPr>
          <p:cNvPr id="107522" name="Tijdelijke aanduiding voor notities 2">
            <a:extLst>
              <a:ext uri="{FF2B5EF4-FFF2-40B4-BE49-F238E27FC236}">
                <a16:creationId xmlns:a16="http://schemas.microsoft.com/office/drawing/2014/main" id="{3A9A433D-9FC7-8F72-6270-67C50BBAD7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Calibri" panose="020F0502020204030204" pitchFamily="34" charset="0"/>
                <a:ea typeface="ＭＳ Ｐゴシック" panose="020B0600070205080204" pitchFamily="34" charset="-128"/>
              </a:rPr>
              <a:t>15.10- 15. 20Gebruik de film van </a:t>
            </a:r>
            <a:r>
              <a:rPr lang="nl-NL" altLang="nl-NL" dirty="0" err="1">
                <a:latin typeface="Calibri" panose="020F0502020204030204" pitchFamily="34" charset="0"/>
                <a:ea typeface="ＭＳ Ｐゴシック" panose="020B0600070205080204" pitchFamily="34" charset="-128"/>
              </a:rPr>
              <a:t>Najib</a:t>
            </a:r>
            <a:r>
              <a:rPr lang="nl-NL" altLang="nl-NL" dirty="0">
                <a:latin typeface="Calibri" panose="020F0502020204030204" pitchFamily="34" charset="0"/>
                <a:ea typeface="ＭＳ Ｐゴシック" panose="020B0600070205080204" pitchFamily="34" charset="-128"/>
              </a:rPr>
              <a:t> </a:t>
            </a:r>
            <a:r>
              <a:rPr lang="nl-NL" altLang="nl-NL" dirty="0" err="1">
                <a:latin typeface="Calibri" panose="020F0502020204030204" pitchFamily="34" charset="0"/>
                <a:ea typeface="ＭＳ Ｐゴシック" panose="020B0600070205080204" pitchFamily="34" charset="-128"/>
              </a:rPr>
              <a:t>Amhala</a:t>
            </a:r>
            <a:r>
              <a:rPr lang="nl-NL" altLang="nl-NL" dirty="0">
                <a:latin typeface="Calibri" panose="020F0502020204030204" pitchFamily="34" charset="0"/>
                <a:ea typeface="ＭＳ Ｐゴシック" panose="020B0600070205080204" pitchFamily="34" charset="-128"/>
              </a:rPr>
              <a:t> of liever nog een filmpje van een escalatie in een klas.</a:t>
            </a:r>
          </a:p>
          <a:p>
            <a:r>
              <a:rPr lang="nl-NL" altLang="nl-NL" dirty="0">
                <a:latin typeface="Calibri" panose="020F0502020204030204" pitchFamily="34" charset="0"/>
                <a:ea typeface="ＭＳ Ｐゴシック" panose="020B0600070205080204" pitchFamily="34" charset="-128"/>
              </a:rPr>
              <a:t>team kijkt naar de film waarin een leerling escaleert. Bespreek kort na: wat waren triggers voor de leerling? Welke triggers zag je bij de leerkracht?</a:t>
            </a:r>
          </a:p>
          <a:p>
            <a:r>
              <a:rPr lang="nl-NL" altLang="nl-NL" dirty="0">
                <a:latin typeface="Calibri" panose="020F0502020204030204" pitchFamily="34" charset="0"/>
                <a:ea typeface="ＭＳ Ｐゴシック" panose="020B0600070205080204" pitchFamily="34" charset="-128"/>
              </a:rPr>
              <a:t>Wat was de fase van piek? Zag je ook een de-escalatie fase?</a:t>
            </a:r>
          </a:p>
          <a:p>
            <a:r>
              <a:rPr lang="nl-NL" altLang="nl-NL" dirty="0">
                <a:latin typeface="Calibri" panose="020F0502020204030204" pitchFamily="34" charset="0"/>
                <a:ea typeface="ＭＳ Ｐゴシック" panose="020B0600070205080204" pitchFamily="34" charset="-128"/>
              </a:rPr>
              <a:t>Wanneer een leerlinge vaker escaleert is het altijd belangrijk de fasen te gaan observeren; welke signalen zie je , en met name welke triggers en agitatie signalen. Dat zijn de aanknopingspunten voor een preventief rood </a:t>
            </a:r>
            <a:r>
              <a:rPr lang="nl-NL" altLang="nl-NL" dirty="0" err="1">
                <a:latin typeface="Calibri" panose="020F0502020204030204" pitchFamily="34" charset="0"/>
                <a:ea typeface="ＭＳ Ｐゴシック" panose="020B0600070205080204" pitchFamily="34" charset="-128"/>
              </a:rPr>
              <a:t>intervetieplan</a:t>
            </a:r>
            <a:r>
              <a:rPr lang="nl-NL" altLang="nl-NL" dirty="0">
                <a:latin typeface="Calibri" panose="020F0502020204030204" pitchFamily="34" charset="0"/>
                <a:ea typeface="ＭＳ Ｐゴシック" panose="020B0600070205080204" pitchFamily="34" charset="-128"/>
              </a:rPr>
              <a:t>.</a:t>
            </a:r>
          </a:p>
        </p:txBody>
      </p:sp>
      <p:sp>
        <p:nvSpPr>
          <p:cNvPr id="107523" name="Tijdelijke aanduiding voor dianummer 3">
            <a:extLst>
              <a:ext uri="{FF2B5EF4-FFF2-40B4-BE49-F238E27FC236}">
                <a16:creationId xmlns:a16="http://schemas.microsoft.com/office/drawing/2014/main" id="{2304C206-DC4A-B981-EA01-68531BD53AD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F8240777-8BA0-2E4D-9A82-7D9BD4671EA4}" type="slidenum">
              <a:rPr lang="nl-NL" altLang="nl-NL" sz="1200">
                <a:latin typeface="Calibri" panose="020F0502020204030204" pitchFamily="34" charset="0"/>
                <a:cs typeface="Arial" panose="020B0604020202020204" pitchFamily="34" charset="0"/>
              </a:rPr>
              <a:pPr eaLnBrk="1" hangingPunct="1"/>
              <a:t>4</a:t>
            </a:fld>
            <a:endParaRPr lang="nl-NL" altLang="nl-NL" sz="1200">
              <a:latin typeface="Calibri" panose="020F050202020403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jdelijke aanduiding voor dia-afbeelding 1">
            <a:extLst>
              <a:ext uri="{FF2B5EF4-FFF2-40B4-BE49-F238E27FC236}">
                <a16:creationId xmlns:a16="http://schemas.microsoft.com/office/drawing/2014/main" id="{8EA1185F-54FE-80C3-A345-A7B51916E9D7}"/>
              </a:ext>
            </a:extLst>
          </p:cNvPr>
          <p:cNvSpPr>
            <a:spLocks noGrp="1" noRot="1" noChangeAspect="1" noTextEdit="1"/>
          </p:cNvSpPr>
          <p:nvPr>
            <p:ph type="sldImg"/>
          </p:nvPr>
        </p:nvSpPr>
        <p:spPr>
          <a:ln/>
        </p:spPr>
      </p:sp>
      <p:sp>
        <p:nvSpPr>
          <p:cNvPr id="110594" name="Tijdelijke aanduiding voor notities 2">
            <a:extLst>
              <a:ext uri="{FF2B5EF4-FFF2-40B4-BE49-F238E27FC236}">
                <a16:creationId xmlns:a16="http://schemas.microsoft.com/office/drawing/2014/main" id="{3D030A44-C8CE-8EBA-A01A-0291FBA637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Calibri" panose="020F0502020204030204" pitchFamily="34" charset="0"/>
                <a:ea typeface="ＭＳ Ｐゴシック" panose="020B0600070205080204" pitchFamily="34" charset="-128"/>
              </a:rPr>
              <a:t>15.25 kort toelichten rustfase ; wat zie je, wat doe je; dit is de fase waarin je preventie kunt oefenen met zelfregulatietechnieken zoals de thermometer aanpak. De leerling is rustig en kan nadenken en leren.</a:t>
            </a:r>
          </a:p>
        </p:txBody>
      </p:sp>
      <p:sp>
        <p:nvSpPr>
          <p:cNvPr id="110595" name="Tijdelijke aanduiding voor dianummer 3">
            <a:extLst>
              <a:ext uri="{FF2B5EF4-FFF2-40B4-BE49-F238E27FC236}">
                <a16:creationId xmlns:a16="http://schemas.microsoft.com/office/drawing/2014/main" id="{27C22A55-769E-00B9-DA44-9760D39C9BD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269B6E84-3722-AB41-ACC8-B237A13FF081}" type="slidenum">
              <a:rPr lang="nl-NL" altLang="nl-NL" sz="1200">
                <a:latin typeface="Calibri" panose="020F0502020204030204" pitchFamily="34" charset="0"/>
                <a:cs typeface="Arial" panose="020B0604020202020204" pitchFamily="34" charset="0"/>
              </a:rPr>
              <a:pPr eaLnBrk="1" hangingPunct="1"/>
              <a:t>5</a:t>
            </a:fld>
            <a:endParaRPr lang="nl-NL" altLang="nl-NL" sz="1200">
              <a:latin typeface="Calibri" panose="020F050202020403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jdelijke aanduiding voor dia-afbeelding 1">
            <a:extLst>
              <a:ext uri="{FF2B5EF4-FFF2-40B4-BE49-F238E27FC236}">
                <a16:creationId xmlns:a16="http://schemas.microsoft.com/office/drawing/2014/main" id="{343C93E5-E11C-14A0-8232-4A99746BEA59}"/>
              </a:ext>
            </a:extLst>
          </p:cNvPr>
          <p:cNvSpPr>
            <a:spLocks noGrp="1" noRot="1" noChangeAspect="1" noTextEdit="1"/>
          </p:cNvSpPr>
          <p:nvPr>
            <p:ph type="sldImg"/>
          </p:nvPr>
        </p:nvSpPr>
        <p:spPr>
          <a:ln/>
        </p:spPr>
      </p:sp>
      <p:sp>
        <p:nvSpPr>
          <p:cNvPr id="112642" name="Tijdelijke aanduiding voor notities 2">
            <a:extLst>
              <a:ext uri="{FF2B5EF4-FFF2-40B4-BE49-F238E27FC236}">
                <a16:creationId xmlns:a16="http://schemas.microsoft.com/office/drawing/2014/main" id="{45A52CB2-CD14-94F1-834C-3F1E632BECE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Calibri" panose="020F0502020204030204" pitchFamily="34" charset="0"/>
                <a:ea typeface="ＭＳ Ｐゴシック" panose="020B0600070205080204" pitchFamily="34" charset="-128"/>
              </a:rPr>
              <a:t>15.35  </a:t>
            </a:r>
            <a:r>
              <a:rPr lang="nl-NL" dirty="0">
                <a:effectLst/>
                <a:latin typeface="Calibri" panose="020F0502020204030204" pitchFamily="34" charset="0"/>
              </a:rPr>
              <a:t>De coach vraagt de deelnemers in tweetallen na te denken over triggers die leerlingen kunnen ervaren op school. Na enkele minuten bevraagt de coach de tweetallen en schrijft de genoemde punten op een flap. </a:t>
            </a:r>
          </a:p>
          <a:p>
            <a:r>
              <a:rPr lang="nl-NL" altLang="nl-NL" dirty="0">
                <a:latin typeface="Calibri" panose="020F0502020204030204" pitchFamily="34" charset="0"/>
                <a:ea typeface="ＭＳ Ｐゴシック" panose="020B0600070205080204" pitchFamily="34" charset="-128"/>
              </a:rPr>
              <a:t> triggers zijn het allerbelangrijkste om te gaan herkennen om escalatie te kunnen voorkomen en leerlingen om te leren gaan met triggers. Triggers zijn er in allerlei vromen;</a:t>
            </a:r>
          </a:p>
          <a:p>
            <a:r>
              <a:rPr lang="nl-NL" altLang="nl-NL" dirty="0">
                <a:latin typeface="Calibri" panose="020F0502020204030204" pitchFamily="34" charset="0"/>
                <a:ea typeface="ＭＳ Ｐゴシック" panose="020B0600070205080204" pitchFamily="34" charset="-128"/>
              </a:rPr>
              <a:t>Wissel uit met elkaar welke triggers zie je wel eens bij leerlingen; schrijf ze op post-its en hang ze op de </a:t>
            </a:r>
            <a:r>
              <a:rPr lang="nl-NL" altLang="nl-NL" dirty="0" err="1">
                <a:latin typeface="Calibri" panose="020F0502020204030204" pitchFamily="34" charset="0"/>
                <a:ea typeface="ＭＳ Ｐゴシック" panose="020B0600070205080204" pitchFamily="34" charset="-128"/>
              </a:rPr>
              <a:t>flaps</a:t>
            </a:r>
            <a:r>
              <a:rPr lang="nl-NL" altLang="nl-NL" dirty="0">
                <a:latin typeface="Calibri" panose="020F0502020204030204" pitchFamily="34" charset="0"/>
                <a:ea typeface="ＭＳ Ｐゴシック" panose="020B0600070205080204" pitchFamily="34" charset="-128"/>
              </a:rPr>
              <a:t>; 1 flap; directe triggers  1 flap indirecte triggers.</a:t>
            </a:r>
          </a:p>
          <a:p>
            <a:r>
              <a:rPr lang="nl-NL" altLang="nl-NL" dirty="0">
                <a:latin typeface="Calibri" panose="020F0502020204030204" pitchFamily="34" charset="0"/>
                <a:ea typeface="ＭＳ Ｐゴシック" panose="020B0600070205080204" pitchFamily="34" charset="-128"/>
              </a:rPr>
              <a:t>Voorbeeld van directe triggers zijn, een opmerking van klasgenoten, moeilijke taak. Indirecte triggers zijn bijvoorbeeld; honger geen ontbijt gehad hebben, iets wat buiten school gebeurd is.</a:t>
            </a:r>
          </a:p>
          <a:p>
            <a:r>
              <a:rPr lang="nl-NL" altLang="nl-NL" dirty="0">
                <a:latin typeface="Calibri" panose="020F0502020204030204" pitchFamily="34" charset="0"/>
                <a:ea typeface="ＭＳ Ｐゴシック" panose="020B0600070205080204" pitchFamily="34" charset="-128"/>
              </a:rPr>
              <a:t>Laat de tafelgroepen brainstormen over herkenbare triggers van leerlingen uit de praktijk die soms tot agitatie of escalatie leiden.</a:t>
            </a:r>
          </a:p>
          <a:p>
            <a:r>
              <a:rPr lang="nl-NL" altLang="nl-NL" dirty="0">
                <a:latin typeface="Calibri" panose="020F0502020204030204" pitchFamily="34" charset="0"/>
                <a:ea typeface="ＭＳ Ｐゴシック" panose="020B0600070205080204" pitchFamily="34" charset="-128"/>
              </a:rPr>
              <a:t> bespreek er enkele na.</a:t>
            </a:r>
          </a:p>
          <a:p>
            <a:endParaRPr lang="nl-NL" altLang="nl-NL" dirty="0">
              <a:latin typeface="Calibri" panose="020F0502020204030204" pitchFamily="34" charset="0"/>
              <a:ea typeface="ＭＳ Ｐゴシック" panose="020B0600070205080204" pitchFamily="34" charset="-128"/>
            </a:endParaRPr>
          </a:p>
          <a:p>
            <a:endParaRPr lang="nl-NL" altLang="nl-NL" dirty="0">
              <a:latin typeface="Calibri" panose="020F0502020204030204" pitchFamily="34" charset="0"/>
              <a:ea typeface="ＭＳ Ｐゴシック" panose="020B0600070205080204" pitchFamily="34" charset="-128"/>
            </a:endParaRPr>
          </a:p>
        </p:txBody>
      </p:sp>
      <p:sp>
        <p:nvSpPr>
          <p:cNvPr id="112643" name="Tijdelijke aanduiding voor dianummer 3">
            <a:extLst>
              <a:ext uri="{FF2B5EF4-FFF2-40B4-BE49-F238E27FC236}">
                <a16:creationId xmlns:a16="http://schemas.microsoft.com/office/drawing/2014/main" id="{985C13EB-1F5B-E8FE-BF66-381650C36DE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A98DDF40-4E39-AA42-9205-5063D686B865}" type="slidenum">
              <a:rPr lang="nl-NL" altLang="nl-NL" sz="1200">
                <a:latin typeface="Calibri" panose="020F0502020204030204" pitchFamily="34" charset="0"/>
                <a:cs typeface="Arial" panose="020B0604020202020204" pitchFamily="34" charset="0"/>
              </a:rPr>
              <a:pPr eaLnBrk="1" hangingPunct="1"/>
              <a:t>6</a:t>
            </a:fld>
            <a:endParaRPr lang="nl-NL" altLang="nl-NL" sz="1200">
              <a:latin typeface="Calibri" panose="020F050202020403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jdelijke aanduiding voor dia-afbeelding 1">
            <a:extLst>
              <a:ext uri="{FF2B5EF4-FFF2-40B4-BE49-F238E27FC236}">
                <a16:creationId xmlns:a16="http://schemas.microsoft.com/office/drawing/2014/main" id="{23EBA0FF-7233-70DE-781D-7E252847C74A}"/>
              </a:ext>
            </a:extLst>
          </p:cNvPr>
          <p:cNvSpPr>
            <a:spLocks noGrp="1" noRot="1" noChangeAspect="1" noTextEdit="1"/>
          </p:cNvSpPr>
          <p:nvPr>
            <p:ph type="sldImg"/>
          </p:nvPr>
        </p:nvSpPr>
        <p:spPr>
          <a:ln/>
        </p:spPr>
      </p:sp>
      <p:sp>
        <p:nvSpPr>
          <p:cNvPr id="114690" name="Tijdelijke aanduiding voor notities 2">
            <a:extLst>
              <a:ext uri="{FF2B5EF4-FFF2-40B4-BE49-F238E27FC236}">
                <a16:creationId xmlns:a16="http://schemas.microsoft.com/office/drawing/2014/main" id="{FCF8F5C0-ADAC-2188-67F3-4F9B9F42BBC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Calibri" panose="020F0502020204030204" pitchFamily="34" charset="0"/>
                <a:ea typeface="ＭＳ Ｐゴシック" panose="020B0600070205080204" pitchFamily="34" charset="-128"/>
              </a:rPr>
              <a:t>15.45  dit is de fase van ‘no return’ hierin kun je nog begeleiden, interveniëren om de escalatie te voorkomen, bijvoorbeeld door druk van taken weg te nemen, begrip te tonen en de leerling op een rustplek laten afkoelen.. agitatie kent 2 vormen meer gedrag of minder gedrag zien. meer gedrag is </a:t>
            </a:r>
            <a:r>
              <a:rPr lang="nl-NL" altLang="nl-NL" dirty="0" err="1">
                <a:latin typeface="Calibri" panose="020F0502020204030204" pitchFamily="34" charset="0"/>
                <a:ea typeface="ＭＳ Ｐゴシック" panose="020B0600070205080204" pitchFamily="34" charset="-128"/>
              </a:rPr>
              <a:t>externaliserend</a:t>
            </a:r>
            <a:r>
              <a:rPr lang="nl-NL" altLang="nl-NL" dirty="0">
                <a:latin typeface="Calibri" panose="020F0502020204030204" pitchFamily="34" charset="0"/>
                <a:ea typeface="ＭＳ Ｐゴシック" panose="020B0600070205080204" pitchFamily="34" charset="-128"/>
              </a:rPr>
              <a:t> minder gedrag is meer internaliserend; terugtrekken etc.</a:t>
            </a:r>
          </a:p>
        </p:txBody>
      </p:sp>
      <p:sp>
        <p:nvSpPr>
          <p:cNvPr id="114691" name="Tijdelijke aanduiding voor dianummer 3">
            <a:extLst>
              <a:ext uri="{FF2B5EF4-FFF2-40B4-BE49-F238E27FC236}">
                <a16:creationId xmlns:a16="http://schemas.microsoft.com/office/drawing/2014/main" id="{79661005-3B3E-8BAB-2090-E9F4A3D543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DA5607BE-3F22-FC4F-B69B-8A410F0E91C3}" type="slidenum">
              <a:rPr lang="nl-NL" altLang="nl-NL" sz="1200">
                <a:latin typeface="Calibri" panose="020F0502020204030204" pitchFamily="34" charset="0"/>
                <a:cs typeface="Arial" panose="020B0604020202020204" pitchFamily="34" charset="0"/>
              </a:rPr>
              <a:pPr eaLnBrk="1" hangingPunct="1"/>
              <a:t>7</a:t>
            </a:fld>
            <a:endParaRPr lang="nl-NL" altLang="nl-NL" sz="1200">
              <a:latin typeface="Calibri" panose="020F050202020403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jdelijke aanduiding voor dia-afbeelding 1">
            <a:extLst>
              <a:ext uri="{FF2B5EF4-FFF2-40B4-BE49-F238E27FC236}">
                <a16:creationId xmlns:a16="http://schemas.microsoft.com/office/drawing/2014/main" id="{0E1F3C02-18EF-1C85-3181-A67DC427B5AE}"/>
              </a:ext>
            </a:extLst>
          </p:cNvPr>
          <p:cNvSpPr>
            <a:spLocks noGrp="1" noRot="1" noChangeAspect="1" noTextEdit="1"/>
          </p:cNvSpPr>
          <p:nvPr>
            <p:ph type="sldImg"/>
          </p:nvPr>
        </p:nvSpPr>
        <p:spPr>
          <a:ln/>
        </p:spPr>
      </p:sp>
      <p:sp>
        <p:nvSpPr>
          <p:cNvPr id="116738" name="Tijdelijke aanduiding voor notities 2">
            <a:extLst>
              <a:ext uri="{FF2B5EF4-FFF2-40B4-BE49-F238E27FC236}">
                <a16:creationId xmlns:a16="http://schemas.microsoft.com/office/drawing/2014/main" id="{21287A11-FFD0-9031-0126-C17D8BCC9C3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Calibri" panose="020F0502020204030204" pitchFamily="34" charset="0"/>
                <a:ea typeface="ＭＳ Ｐゴシック" panose="020B0600070205080204" pitchFamily="34" charset="-128"/>
              </a:rPr>
              <a:t>115.50  bij escalatie zijn dit gedragingen die je kunt zien. Veiligheid, rust is hierin de belangrijkste interventie die nodig is. het denkniveau van de hersen is uit gegaan dus het kind reageert  met emoties vanuit het overlevingsbrein dat zegt; vechten, vluchten of bevriezen. Wanneer een leerling fysiek escaleert en het gevaarlijk voor hemzelf, jou of de omgeving is is de beste interventie de klas te laten verwijderen . Dit op rustmomenten oefenen met de klas preventie.</a:t>
            </a:r>
          </a:p>
          <a:p>
            <a:r>
              <a:rPr lang="nl-NL" altLang="nl-NL" dirty="0">
                <a:latin typeface="Calibri" panose="020F0502020204030204" pitchFamily="34" charset="0"/>
                <a:ea typeface="ＭＳ Ｐゴシック" panose="020B0600070205080204" pitchFamily="34" charset="-128"/>
              </a:rPr>
              <a:t>Of als het kan de leerling op een rustige manier de klas uit laten gaan. Aan een leerling zitten kan </a:t>
            </a:r>
            <a:r>
              <a:rPr lang="nl-NL" altLang="nl-NL" dirty="0" err="1">
                <a:latin typeface="Calibri" panose="020F0502020204030204" pitchFamily="34" charset="0"/>
                <a:ea typeface="ＭＳ Ｐゴシック" panose="020B0600070205080204" pitchFamily="34" charset="-128"/>
              </a:rPr>
              <a:t>hertraumatiserend</a:t>
            </a:r>
            <a:r>
              <a:rPr lang="nl-NL" altLang="nl-NL" dirty="0">
                <a:latin typeface="Calibri" panose="020F0502020204030204" pitchFamily="34" charset="0"/>
                <a:ea typeface="ＭＳ Ｐゴシック" panose="020B0600070205080204" pitchFamily="34" charset="-128"/>
              </a:rPr>
              <a:t> werken voor leerlingen die trauma hebben en de escalatie enorm verergeren dat is iets wat we dus alleen in uiterste noodzaak doen.</a:t>
            </a:r>
          </a:p>
          <a:p>
            <a:endParaRPr lang="nl-NL" altLang="nl-NL" dirty="0">
              <a:latin typeface="Calibri" panose="020F0502020204030204" pitchFamily="34" charset="0"/>
              <a:ea typeface="ＭＳ Ｐゴシック" panose="020B0600070205080204" pitchFamily="34" charset="-128"/>
            </a:endParaRPr>
          </a:p>
        </p:txBody>
      </p:sp>
      <p:sp>
        <p:nvSpPr>
          <p:cNvPr id="116739" name="Tijdelijke aanduiding voor dianummer 3">
            <a:extLst>
              <a:ext uri="{FF2B5EF4-FFF2-40B4-BE49-F238E27FC236}">
                <a16:creationId xmlns:a16="http://schemas.microsoft.com/office/drawing/2014/main" id="{FBDE44CC-9895-2F8F-AC90-A858D6A612C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62076912-36F5-A246-9071-580BFC59F203}" type="slidenum">
              <a:rPr lang="nl-NL" altLang="nl-NL" sz="1200">
                <a:latin typeface="Calibri" panose="020F0502020204030204" pitchFamily="34" charset="0"/>
                <a:cs typeface="Arial" panose="020B0604020202020204" pitchFamily="34" charset="0"/>
              </a:rPr>
              <a:pPr eaLnBrk="1" hangingPunct="1"/>
              <a:t>8</a:t>
            </a:fld>
            <a:endParaRPr lang="nl-NL" altLang="nl-NL" sz="1200">
              <a:latin typeface="Calibri" panose="020F05020202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jdelijke aanduiding voor dia-afbeelding 1">
            <a:extLst>
              <a:ext uri="{FF2B5EF4-FFF2-40B4-BE49-F238E27FC236}">
                <a16:creationId xmlns:a16="http://schemas.microsoft.com/office/drawing/2014/main" id="{44DC8A23-FB4E-92A4-A82F-8580420CB544}"/>
              </a:ext>
            </a:extLst>
          </p:cNvPr>
          <p:cNvSpPr>
            <a:spLocks noGrp="1" noRot="1" noChangeAspect="1" noTextEdit="1"/>
          </p:cNvSpPr>
          <p:nvPr>
            <p:ph type="sldImg"/>
          </p:nvPr>
        </p:nvSpPr>
        <p:spPr>
          <a:ln/>
        </p:spPr>
      </p:sp>
      <p:sp>
        <p:nvSpPr>
          <p:cNvPr id="118786" name="Tijdelijke aanduiding voor notities 2">
            <a:extLst>
              <a:ext uri="{FF2B5EF4-FFF2-40B4-BE49-F238E27FC236}">
                <a16:creationId xmlns:a16="http://schemas.microsoft.com/office/drawing/2014/main" id="{08F3C61C-8ED8-EF24-0984-B44459F4FA8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Calibri" panose="020F0502020204030204" pitchFamily="34" charset="0"/>
                <a:ea typeface="ＭＳ Ｐゴシック" panose="020B0600070205080204" pitchFamily="34" charset="-128"/>
              </a:rPr>
              <a:t>16.00u piek dan is de escalatie op zijn ergst. </a:t>
            </a:r>
          </a:p>
        </p:txBody>
      </p:sp>
      <p:sp>
        <p:nvSpPr>
          <p:cNvPr id="118787" name="Tijdelijke aanduiding voor dianummer 3">
            <a:extLst>
              <a:ext uri="{FF2B5EF4-FFF2-40B4-BE49-F238E27FC236}">
                <a16:creationId xmlns:a16="http://schemas.microsoft.com/office/drawing/2014/main" id="{6D9014AE-8459-BA60-B68A-078D395D60D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3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3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3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40B79074-BAF3-4A4B-9298-7B4FBDAFB5BA}" type="slidenum">
              <a:rPr lang="nl-NL" altLang="nl-NL" sz="1200">
                <a:latin typeface="Calibri" panose="020F0502020204030204" pitchFamily="34" charset="0"/>
                <a:cs typeface="Arial" panose="020B0604020202020204" pitchFamily="34" charset="0"/>
              </a:rPr>
              <a:pPr eaLnBrk="1" hangingPunct="1"/>
              <a:t>9</a:t>
            </a:fld>
            <a:endParaRPr lang="nl-NL" altLang="nl-NL" sz="1200">
              <a:latin typeface="Calibri" panose="020F050202020403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16.10</a:t>
            </a:r>
          </a:p>
        </p:txBody>
      </p:sp>
      <p:sp>
        <p:nvSpPr>
          <p:cNvPr id="4" name="Tijdelijke aanduiding voor dianummer 3"/>
          <p:cNvSpPr>
            <a:spLocks noGrp="1"/>
          </p:cNvSpPr>
          <p:nvPr>
            <p:ph type="sldNum" sz="quarter" idx="5"/>
          </p:nvPr>
        </p:nvSpPr>
        <p:spPr/>
        <p:txBody>
          <a:bodyPr/>
          <a:lstStyle/>
          <a:p>
            <a:pPr>
              <a:defRPr/>
            </a:pPr>
            <a:fld id="{BD507AD3-3D86-5E4B-A203-2F12C81F1AA0}" type="slidenum">
              <a:rPr lang="nl-NL" smtClean="0"/>
              <a:pPr>
                <a:defRPr/>
              </a:pPr>
              <a:t>10</a:t>
            </a:fld>
            <a:endParaRPr lang="nl-NL"/>
          </a:p>
        </p:txBody>
      </p:sp>
    </p:spTree>
    <p:extLst>
      <p:ext uri="{BB962C8B-B14F-4D97-AF65-F5344CB8AC3E}">
        <p14:creationId xmlns:p14="http://schemas.microsoft.com/office/powerpoint/2010/main" val="64681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F9153F25-E808-7540-9727-D2AFF60D2160}" type="datetime1">
              <a:rPr lang="nl-NL"/>
              <a:pPr>
                <a:defRPr/>
              </a:pPr>
              <a:t>28-01-2024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8027E728-D545-6548-98EC-B4107DFD7B35}" type="slidenum">
              <a:rPr lang="nl-NL"/>
              <a:pPr>
                <a:defRPr/>
              </a:pPr>
              <a:t>‹nr.›</a:t>
            </a:fld>
            <a:endParaRPr lang="nl-NL"/>
          </a:p>
        </p:txBody>
      </p:sp>
    </p:spTree>
    <p:extLst>
      <p:ext uri="{BB962C8B-B14F-4D97-AF65-F5344CB8AC3E}">
        <p14:creationId xmlns:p14="http://schemas.microsoft.com/office/powerpoint/2010/main" val="389216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39E6573-3DC6-7941-A16B-19EC0FEB54F1}" type="datetime1">
              <a:rPr lang="nl-NL"/>
              <a:pPr>
                <a:defRPr/>
              </a:pPr>
              <a:t>28-01-2024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948AD903-D541-F746-A502-CE483DCA7896}" type="slidenum">
              <a:rPr lang="nl-NL"/>
              <a:pPr>
                <a:defRPr/>
              </a:pPr>
              <a:t>‹nr.›</a:t>
            </a:fld>
            <a:endParaRPr lang="nl-NL"/>
          </a:p>
        </p:txBody>
      </p:sp>
    </p:spTree>
    <p:extLst>
      <p:ext uri="{BB962C8B-B14F-4D97-AF65-F5344CB8AC3E}">
        <p14:creationId xmlns:p14="http://schemas.microsoft.com/office/powerpoint/2010/main" val="172966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F2F5AEC-B070-5745-BE5D-012C02E29237}" type="datetime1">
              <a:rPr lang="nl-NL"/>
              <a:pPr>
                <a:defRPr/>
              </a:pPr>
              <a:t>28-01-2024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4277C216-2AFE-154B-84DE-66C2516099F2}" type="slidenum">
              <a:rPr lang="nl-NL"/>
              <a:pPr>
                <a:defRPr/>
              </a:pPr>
              <a:t>‹nr.›</a:t>
            </a:fld>
            <a:endParaRPr lang="nl-NL"/>
          </a:p>
        </p:txBody>
      </p:sp>
    </p:spTree>
    <p:extLst>
      <p:ext uri="{BB962C8B-B14F-4D97-AF65-F5344CB8AC3E}">
        <p14:creationId xmlns:p14="http://schemas.microsoft.com/office/powerpoint/2010/main" val="338828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vl1pPr>
          </a:lstStyle>
          <a:p>
            <a:pPr>
              <a:defRPr/>
            </a:pPr>
            <a:fld id="{561C401E-6DDD-0541-A322-2D620AAC9B08}" type="datetime1">
              <a:rPr lang="nl-NL"/>
              <a:pPr>
                <a:defRPr/>
              </a:pPr>
              <a:t>28-01-2024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2211B979-67D3-B046-9185-1E83160169E3}" type="slidenum">
              <a:rPr lang="nl-NL"/>
              <a:pPr>
                <a:defRPr/>
              </a:pPr>
              <a:t>‹nr.›</a:t>
            </a:fld>
            <a:endParaRPr lang="nl-NL"/>
          </a:p>
        </p:txBody>
      </p:sp>
    </p:spTree>
    <p:extLst>
      <p:ext uri="{BB962C8B-B14F-4D97-AF65-F5344CB8AC3E}">
        <p14:creationId xmlns:p14="http://schemas.microsoft.com/office/powerpoint/2010/main" val="329255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A5777872-CC81-0B41-9D0D-19E131374F25}" type="datetime1">
              <a:rPr lang="nl-NL"/>
              <a:pPr>
                <a:defRPr/>
              </a:pPr>
              <a:t>28-01-2024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pPr>
              <a:defRPr/>
            </a:pPr>
            <a:fld id="{D1E517FC-E702-644A-B47B-757490FA320A}" type="slidenum">
              <a:rPr lang="nl-NL"/>
              <a:pPr>
                <a:defRPr/>
              </a:pPr>
              <a:t>‹nr.›</a:t>
            </a:fld>
            <a:endParaRPr lang="nl-NL"/>
          </a:p>
        </p:txBody>
      </p:sp>
    </p:spTree>
    <p:extLst>
      <p:ext uri="{BB962C8B-B14F-4D97-AF65-F5344CB8AC3E}">
        <p14:creationId xmlns:p14="http://schemas.microsoft.com/office/powerpoint/2010/main" val="408831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5D2971B8-AA49-704C-B58F-26B48633831D}" type="datetime1">
              <a:rPr lang="nl-NL"/>
              <a:pPr>
                <a:defRPr/>
              </a:pPr>
              <a:t>28-01-2024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5FD45F65-F790-DD4C-B64C-1D16C3121A80}" type="slidenum">
              <a:rPr lang="nl-NL"/>
              <a:pPr>
                <a:defRPr/>
              </a:pPr>
              <a:t>‹nr.›</a:t>
            </a:fld>
            <a:endParaRPr lang="nl-NL"/>
          </a:p>
        </p:txBody>
      </p:sp>
    </p:spTree>
    <p:extLst>
      <p:ext uri="{BB962C8B-B14F-4D97-AF65-F5344CB8AC3E}">
        <p14:creationId xmlns:p14="http://schemas.microsoft.com/office/powerpoint/2010/main" val="321458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8E4188AC-1C73-4045-A895-90110637A621}" type="datetime1">
              <a:rPr lang="nl-NL"/>
              <a:pPr>
                <a:defRPr/>
              </a:pPr>
              <a:t>28-01-2024</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en-US"/>
          </a:p>
        </p:txBody>
      </p:sp>
      <p:sp>
        <p:nvSpPr>
          <p:cNvPr id="9" name="Tijdelijke aanduiding voor dianummer 5"/>
          <p:cNvSpPr>
            <a:spLocks noGrp="1"/>
          </p:cNvSpPr>
          <p:nvPr>
            <p:ph type="sldNum" sz="quarter" idx="12"/>
          </p:nvPr>
        </p:nvSpPr>
        <p:spPr/>
        <p:txBody>
          <a:bodyPr/>
          <a:lstStyle>
            <a:lvl1pPr>
              <a:defRPr/>
            </a:lvl1pPr>
          </a:lstStyle>
          <a:p>
            <a:pPr>
              <a:defRPr/>
            </a:pPr>
            <a:fld id="{8B811C6D-2798-094D-8CAF-017C99BEF9A0}" type="slidenum">
              <a:rPr lang="nl-NL"/>
              <a:pPr>
                <a:defRPr/>
              </a:pPr>
              <a:t>‹nr.›</a:t>
            </a:fld>
            <a:endParaRPr lang="nl-NL"/>
          </a:p>
        </p:txBody>
      </p:sp>
    </p:spTree>
    <p:extLst>
      <p:ext uri="{BB962C8B-B14F-4D97-AF65-F5344CB8AC3E}">
        <p14:creationId xmlns:p14="http://schemas.microsoft.com/office/powerpoint/2010/main" val="344842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062728F6-66D5-884A-8810-CCF35CC48FBF}" type="datetime1">
              <a:rPr lang="nl-NL"/>
              <a:pPr>
                <a:defRPr/>
              </a:pPr>
              <a:t>28-01-2024</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endParaRPr lang="en-US"/>
          </a:p>
        </p:txBody>
      </p:sp>
      <p:sp>
        <p:nvSpPr>
          <p:cNvPr id="5" name="Tijdelijke aanduiding voor dianummer 5"/>
          <p:cNvSpPr>
            <a:spLocks noGrp="1"/>
          </p:cNvSpPr>
          <p:nvPr>
            <p:ph type="sldNum" sz="quarter" idx="12"/>
          </p:nvPr>
        </p:nvSpPr>
        <p:spPr/>
        <p:txBody>
          <a:bodyPr/>
          <a:lstStyle>
            <a:lvl1pPr>
              <a:defRPr/>
            </a:lvl1pPr>
          </a:lstStyle>
          <a:p>
            <a:pPr>
              <a:defRPr/>
            </a:pPr>
            <a:fld id="{6DBBEDA2-55E5-A447-9198-95D1DF78F277}" type="slidenum">
              <a:rPr lang="nl-NL"/>
              <a:pPr>
                <a:defRPr/>
              </a:pPr>
              <a:t>‹nr.›</a:t>
            </a:fld>
            <a:endParaRPr lang="nl-NL"/>
          </a:p>
        </p:txBody>
      </p:sp>
    </p:spTree>
    <p:extLst>
      <p:ext uri="{BB962C8B-B14F-4D97-AF65-F5344CB8AC3E}">
        <p14:creationId xmlns:p14="http://schemas.microsoft.com/office/powerpoint/2010/main" val="252206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080C725-9328-4B43-B6BE-E4C457D54F6F}" type="datetime1">
              <a:rPr lang="nl-NL"/>
              <a:pPr>
                <a:defRPr/>
              </a:pPr>
              <a:t>28-01-2024</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en-US"/>
          </a:p>
        </p:txBody>
      </p:sp>
      <p:sp>
        <p:nvSpPr>
          <p:cNvPr id="4" name="Tijdelijke aanduiding voor dianummer 5"/>
          <p:cNvSpPr>
            <a:spLocks noGrp="1"/>
          </p:cNvSpPr>
          <p:nvPr>
            <p:ph type="sldNum" sz="quarter" idx="12"/>
          </p:nvPr>
        </p:nvSpPr>
        <p:spPr/>
        <p:txBody>
          <a:bodyPr/>
          <a:lstStyle>
            <a:lvl1pPr>
              <a:defRPr/>
            </a:lvl1pPr>
          </a:lstStyle>
          <a:p>
            <a:pPr>
              <a:defRPr/>
            </a:pPr>
            <a:fld id="{6226D7E0-8903-674D-9D86-9728DC4AF887}" type="slidenum">
              <a:rPr lang="nl-NL"/>
              <a:pPr>
                <a:defRPr/>
              </a:pPr>
              <a:t>‹nr.›</a:t>
            </a:fld>
            <a:endParaRPr lang="nl-NL"/>
          </a:p>
        </p:txBody>
      </p:sp>
    </p:spTree>
    <p:extLst>
      <p:ext uri="{BB962C8B-B14F-4D97-AF65-F5344CB8AC3E}">
        <p14:creationId xmlns:p14="http://schemas.microsoft.com/office/powerpoint/2010/main" val="240826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7D92B1F-772F-CB42-A7B7-308825390EC0}" type="datetime1">
              <a:rPr lang="nl-NL"/>
              <a:pPr>
                <a:defRPr/>
              </a:pPr>
              <a:t>28-01-2024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DD1E6398-061B-614B-B322-DAE3FDF5BE64}" type="slidenum">
              <a:rPr lang="nl-NL"/>
              <a:pPr>
                <a:defRPr/>
              </a:pPr>
              <a:t>‹nr.›</a:t>
            </a:fld>
            <a:endParaRPr lang="nl-NL"/>
          </a:p>
        </p:txBody>
      </p:sp>
    </p:spTree>
    <p:extLst>
      <p:ext uri="{BB962C8B-B14F-4D97-AF65-F5344CB8AC3E}">
        <p14:creationId xmlns:p14="http://schemas.microsoft.com/office/powerpoint/2010/main" val="151856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5856690-7B1C-3A4D-B403-BFD576696A22}" type="datetime1">
              <a:rPr lang="nl-NL"/>
              <a:pPr>
                <a:defRPr/>
              </a:pPr>
              <a:t>28-01-2024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3B46A569-ACB0-3A4B-B3EA-A74F7BBEA2F0}" type="slidenum">
              <a:rPr lang="nl-NL"/>
              <a:pPr>
                <a:defRPr/>
              </a:pPr>
              <a:t>‹nr.›</a:t>
            </a:fld>
            <a:endParaRPr lang="nl-NL"/>
          </a:p>
        </p:txBody>
      </p:sp>
    </p:spTree>
    <p:extLst>
      <p:ext uri="{BB962C8B-B14F-4D97-AF65-F5344CB8AC3E}">
        <p14:creationId xmlns:p14="http://schemas.microsoft.com/office/powerpoint/2010/main" val="149860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81750"/>
            <a:ext cx="9144000" cy="476250"/>
          </a:xfrm>
          <a:prstGeom prst="rect">
            <a:avLst/>
          </a:prstGeom>
          <a:solidFill>
            <a:srgbClr val="A00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cs typeface="Arial" pitchFamily="34" charset="0"/>
            </a:endParaRPr>
          </a:p>
        </p:txBody>
      </p:sp>
      <p:sp>
        <p:nvSpPr>
          <p:cNvPr id="1027" name="Tijdelijke aanduiding voor titel 1"/>
          <p:cNvSpPr>
            <a:spLocks noGrp="1"/>
          </p:cNvSpPr>
          <p:nvPr>
            <p:ph type="title"/>
          </p:nvPr>
        </p:nvSpPr>
        <p:spPr bwMode="auto">
          <a:xfrm>
            <a:off x="468313" y="188913"/>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8" name="Tijdelijke aanduiding voor tekst 2"/>
          <p:cNvSpPr>
            <a:spLocks noGrp="1"/>
          </p:cNvSpPr>
          <p:nvPr>
            <p:ph type="body" idx="1"/>
          </p:nvPr>
        </p:nvSpPr>
        <p:spPr bwMode="auto">
          <a:xfrm>
            <a:off x="468313" y="1412875"/>
            <a:ext cx="8229600" cy="41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44842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charset="0"/>
                <a:cs typeface="Arial" charset="0"/>
              </a:defRPr>
            </a:lvl1pPr>
          </a:lstStyle>
          <a:p>
            <a:pPr>
              <a:defRPr/>
            </a:pPr>
            <a:fld id="{5A446F23-F52F-9841-98D0-6417131BEE72}" type="datetime1">
              <a:rPr lang="nl-NL"/>
              <a:pPr>
                <a:defRPr/>
              </a:pPr>
              <a:t>28-01-2024</a:t>
            </a:fld>
            <a:endParaRPr lang="nl-NL" dirty="0"/>
          </a:p>
        </p:txBody>
      </p:sp>
      <p:sp>
        <p:nvSpPr>
          <p:cNvPr id="5" name="Tijdelijke aanduiding voor voettekst 4"/>
          <p:cNvSpPr>
            <a:spLocks noGrp="1"/>
          </p:cNvSpPr>
          <p:nvPr>
            <p:ph type="ftr" sz="quarter" idx="3"/>
          </p:nvPr>
        </p:nvSpPr>
        <p:spPr>
          <a:xfrm>
            <a:off x="3124200" y="64484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pitchFamily="34" charset="0"/>
              </a:defRPr>
            </a:lvl1pPr>
          </a:lstStyle>
          <a:p>
            <a:pPr>
              <a:defRPr/>
            </a:pPr>
            <a:endParaRPr lang="en-US"/>
          </a:p>
        </p:txBody>
      </p:sp>
      <p:sp>
        <p:nvSpPr>
          <p:cNvPr id="6" name="Tijdelijke aanduiding voor dianummer 5"/>
          <p:cNvSpPr>
            <a:spLocks noGrp="1"/>
          </p:cNvSpPr>
          <p:nvPr>
            <p:ph type="sldNum" sz="quarter" idx="4"/>
          </p:nvPr>
        </p:nvSpPr>
        <p:spPr>
          <a:xfrm>
            <a:off x="6553200" y="64484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charset="0"/>
                <a:cs typeface="Arial" charset="0"/>
              </a:defRPr>
            </a:lvl1pPr>
          </a:lstStyle>
          <a:p>
            <a:pPr>
              <a:defRPr/>
            </a:pPr>
            <a:fld id="{46EC2B1A-BB6D-5244-AD66-EF077100CF70}" type="slidenum">
              <a:rPr lang="nl-NL"/>
              <a:pPr>
                <a:defRPr/>
              </a:pPr>
              <a:t>‹nr.›</a:t>
            </a:fld>
            <a:endParaRPr lang="nl-NL"/>
          </a:p>
        </p:txBody>
      </p:sp>
      <p:pic>
        <p:nvPicPr>
          <p:cNvPr id="1032"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740650" y="5373688"/>
            <a:ext cx="1143000" cy="78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Rechte verbindingslijn 6"/>
          <p:cNvCxnSpPr/>
          <p:nvPr userDrawn="1"/>
        </p:nvCxnSpPr>
        <p:spPr>
          <a:xfrm>
            <a:off x="0" y="1196975"/>
            <a:ext cx="9144000" cy="0"/>
          </a:xfrm>
          <a:prstGeom prst="line">
            <a:avLst/>
          </a:prstGeom>
          <a:ln>
            <a:solidFill>
              <a:srgbClr val="DE6224"/>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kern="1200">
          <a:solidFill>
            <a:srgbClr val="DE6224"/>
          </a:solidFill>
          <a:latin typeface="Calibri (Headings)"/>
          <a:ea typeface="MS PGothic" pitchFamily="34" charset="-128"/>
          <a:cs typeface="Calibri (Headings)"/>
        </a:defRPr>
      </a:lvl1pPr>
      <a:lvl2pPr algn="ctr" rtl="0" eaLnBrk="0" fontAlgn="base" hangingPunct="0">
        <a:spcBef>
          <a:spcPct val="0"/>
        </a:spcBef>
        <a:spcAft>
          <a:spcPct val="0"/>
        </a:spcAft>
        <a:defRPr sz="4000" b="1">
          <a:solidFill>
            <a:srgbClr val="DE6224"/>
          </a:solidFill>
          <a:latin typeface="Calibri (Headings)" charset="0"/>
          <a:ea typeface="MS PGothic" pitchFamily="34" charset="-128"/>
          <a:cs typeface="Calibri (Headings)" charset="0"/>
        </a:defRPr>
      </a:lvl2pPr>
      <a:lvl3pPr algn="ctr" rtl="0" eaLnBrk="0" fontAlgn="base" hangingPunct="0">
        <a:spcBef>
          <a:spcPct val="0"/>
        </a:spcBef>
        <a:spcAft>
          <a:spcPct val="0"/>
        </a:spcAft>
        <a:defRPr sz="4000" b="1">
          <a:solidFill>
            <a:srgbClr val="DE6224"/>
          </a:solidFill>
          <a:latin typeface="Calibri (Headings)" charset="0"/>
          <a:ea typeface="MS PGothic" pitchFamily="34" charset="-128"/>
          <a:cs typeface="Calibri (Headings)" charset="0"/>
        </a:defRPr>
      </a:lvl3pPr>
      <a:lvl4pPr algn="ctr" rtl="0" eaLnBrk="0" fontAlgn="base" hangingPunct="0">
        <a:spcBef>
          <a:spcPct val="0"/>
        </a:spcBef>
        <a:spcAft>
          <a:spcPct val="0"/>
        </a:spcAft>
        <a:defRPr sz="4000" b="1">
          <a:solidFill>
            <a:srgbClr val="DE6224"/>
          </a:solidFill>
          <a:latin typeface="Calibri (Headings)" charset="0"/>
          <a:ea typeface="MS PGothic" pitchFamily="34" charset="-128"/>
          <a:cs typeface="Calibri (Headings)" charset="0"/>
        </a:defRPr>
      </a:lvl4pPr>
      <a:lvl5pPr algn="ctr" rtl="0" eaLnBrk="0" fontAlgn="base" hangingPunct="0">
        <a:spcBef>
          <a:spcPct val="0"/>
        </a:spcBef>
        <a:spcAft>
          <a:spcPct val="0"/>
        </a:spcAft>
        <a:defRPr sz="4000" b="1">
          <a:solidFill>
            <a:srgbClr val="DE6224"/>
          </a:solidFill>
          <a:latin typeface="Calibri (Headings)" charset="0"/>
          <a:ea typeface="MS PGothic" pitchFamily="34" charset="-128"/>
          <a:cs typeface="Calibri (Headings)"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A0003A"/>
          </a:solidFill>
          <a:latin typeface="+mn-lt"/>
          <a:ea typeface="ＭＳ Ｐゴシック" charset="0"/>
          <a:cs typeface="MS PGothic" charset="0"/>
        </a:defRPr>
      </a:lvl1pPr>
      <a:lvl2pPr marL="742950" indent="-285750" algn="l" rtl="0" eaLnBrk="0" fontAlgn="base" hangingPunct="0">
        <a:spcBef>
          <a:spcPct val="20000"/>
        </a:spcBef>
        <a:spcAft>
          <a:spcPct val="0"/>
        </a:spcAft>
        <a:buFont typeface="Arial" charset="0"/>
        <a:buChar char="–"/>
        <a:defRPr sz="2800" kern="1200">
          <a:solidFill>
            <a:srgbClr val="A0003A"/>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rgbClr val="A0003A"/>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rgbClr val="A0003A"/>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rgbClr val="A0003A"/>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document.doc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3">
            <a:extLst>
              <a:ext uri="{FF2B5EF4-FFF2-40B4-BE49-F238E27FC236}">
                <a16:creationId xmlns:a16="http://schemas.microsoft.com/office/drawing/2014/main" id="{47EE8E5A-23E5-4948-AC32-DA2D9F7FE4AB}"/>
              </a:ext>
            </a:extLst>
          </p:cNvPr>
          <p:cNvSpPr>
            <a:spLocks noGrp="1" noChangeArrowheads="1"/>
          </p:cNvSpPr>
          <p:nvPr>
            <p:ph type="ctrTitle"/>
          </p:nvPr>
        </p:nvSpPr>
        <p:spPr>
          <a:xfrm>
            <a:off x="732999" y="1644776"/>
            <a:ext cx="7773353" cy="1469572"/>
          </a:xfrm>
        </p:spPr>
        <p:txBody>
          <a:bodyPr/>
          <a:lstStyle/>
          <a:p>
            <a:pPr eaLnBrk="1" hangingPunct="1"/>
            <a:br>
              <a:rPr lang="nl-NL" altLang="nl-NL" b="1" dirty="0"/>
            </a:br>
            <a:endParaRPr lang="nl-NL" altLang="nl-NL" sz="3003" dirty="0">
              <a:latin typeface="Calibri" panose="020F0502020204030204" pitchFamily="34" charset="0"/>
            </a:endParaRPr>
          </a:p>
        </p:txBody>
      </p:sp>
      <p:sp>
        <p:nvSpPr>
          <p:cNvPr id="2082" name="Rectangle 34">
            <a:extLst>
              <a:ext uri="{FF2B5EF4-FFF2-40B4-BE49-F238E27FC236}">
                <a16:creationId xmlns:a16="http://schemas.microsoft.com/office/drawing/2014/main" id="{3A74A33F-DC09-0248-A0DD-FA4346AB81F2}"/>
              </a:ext>
            </a:extLst>
          </p:cNvPr>
          <p:cNvSpPr>
            <a:spLocks noGrp="1" noChangeArrowheads="1"/>
          </p:cNvSpPr>
          <p:nvPr>
            <p:ph type="subTitle" idx="1"/>
          </p:nvPr>
        </p:nvSpPr>
        <p:spPr>
          <a:xfrm>
            <a:off x="1397464" y="4941168"/>
            <a:ext cx="6444422" cy="1480298"/>
          </a:xfrm>
        </p:spPr>
        <p:txBody>
          <a:bodyPr/>
          <a:lstStyle/>
          <a:p>
            <a:pPr eaLnBrk="1" hangingPunct="1">
              <a:defRPr/>
            </a:pPr>
            <a:r>
              <a:rPr lang="nl-NL" sz="3003" dirty="0">
                <a:solidFill>
                  <a:schemeClr val="tx1"/>
                </a:solidFill>
                <a:cs typeface="+mn-cs"/>
              </a:rPr>
              <a:t>Monique Baard </a:t>
            </a:r>
            <a:br>
              <a:rPr lang="nl-NL" sz="1502" dirty="0">
                <a:solidFill>
                  <a:schemeClr val="tx1"/>
                </a:solidFill>
                <a:cs typeface="+mn-cs"/>
              </a:rPr>
            </a:br>
            <a:r>
              <a:rPr lang="nl-NL" sz="1502" dirty="0" err="1">
                <a:solidFill>
                  <a:schemeClr val="tx1"/>
                </a:solidFill>
                <a:cs typeface="+mn-cs"/>
              </a:rPr>
              <a:t>www.picapedia.nl</a:t>
            </a:r>
            <a:endParaRPr lang="nl-NL" sz="1502" dirty="0">
              <a:solidFill>
                <a:schemeClr val="tx1"/>
              </a:solidFill>
              <a:cs typeface="+mn-cs"/>
            </a:endParaRPr>
          </a:p>
        </p:txBody>
      </p:sp>
      <p:sp>
        <p:nvSpPr>
          <p:cNvPr id="2" name="Tekstvak 1">
            <a:extLst>
              <a:ext uri="{FF2B5EF4-FFF2-40B4-BE49-F238E27FC236}">
                <a16:creationId xmlns:a16="http://schemas.microsoft.com/office/drawing/2014/main" id="{86CC3AA9-4CF7-6D46-A385-7EFAEE152DD0}"/>
              </a:ext>
            </a:extLst>
          </p:cNvPr>
          <p:cNvSpPr txBox="1"/>
          <p:nvPr/>
        </p:nvSpPr>
        <p:spPr>
          <a:xfrm>
            <a:off x="2411760" y="446919"/>
            <a:ext cx="4829720" cy="707886"/>
          </a:xfrm>
          <a:prstGeom prst="rect">
            <a:avLst/>
          </a:prstGeom>
          <a:noFill/>
        </p:spPr>
        <p:txBody>
          <a:bodyPr wrap="none" rtlCol="0">
            <a:spAutoFit/>
          </a:bodyPr>
          <a:lstStyle/>
          <a:p>
            <a:r>
              <a:rPr lang="nl-NL" sz="4000" dirty="0">
                <a:solidFill>
                  <a:schemeClr val="accent6">
                    <a:lumMod val="75000"/>
                  </a:schemeClr>
                </a:solidFill>
                <a:latin typeface="+mj-lt"/>
              </a:rPr>
              <a:t>Een ‘vulkaan’ in je klas</a:t>
            </a:r>
          </a:p>
        </p:txBody>
      </p:sp>
      <p:sp>
        <p:nvSpPr>
          <p:cNvPr id="3" name="Tekstvak 2">
            <a:extLst>
              <a:ext uri="{FF2B5EF4-FFF2-40B4-BE49-F238E27FC236}">
                <a16:creationId xmlns:a16="http://schemas.microsoft.com/office/drawing/2014/main" id="{459DC3AB-0F50-2746-AB21-55BFF85955F0}"/>
              </a:ext>
            </a:extLst>
          </p:cNvPr>
          <p:cNvSpPr txBox="1"/>
          <p:nvPr/>
        </p:nvSpPr>
        <p:spPr>
          <a:xfrm>
            <a:off x="3416876" y="4293096"/>
            <a:ext cx="2428870" cy="461665"/>
          </a:xfrm>
          <a:prstGeom prst="rect">
            <a:avLst/>
          </a:prstGeom>
          <a:noFill/>
        </p:spPr>
        <p:txBody>
          <a:bodyPr wrap="none" rtlCol="0">
            <a:spAutoFit/>
          </a:bodyPr>
          <a:lstStyle/>
          <a:p>
            <a:r>
              <a:rPr lang="nl-NL" dirty="0"/>
              <a:t>14 februari 2024</a:t>
            </a:r>
          </a:p>
        </p:txBody>
      </p:sp>
      <p:sp>
        <p:nvSpPr>
          <p:cNvPr id="5" name="Rectangle 2">
            <a:extLst>
              <a:ext uri="{FF2B5EF4-FFF2-40B4-BE49-F238E27FC236}">
                <a16:creationId xmlns:a16="http://schemas.microsoft.com/office/drawing/2014/main" id="{11E8E112-72F4-3048-8C03-6E890C35A8C3}"/>
              </a:ext>
            </a:extLst>
          </p:cNvPr>
          <p:cNvSpPr>
            <a:spLocks noChangeArrowheads="1"/>
          </p:cNvSpPr>
          <p:nvPr/>
        </p:nvSpPr>
        <p:spPr bwMode="auto">
          <a:xfrm>
            <a:off x="3657600" y="24768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51554" name="Picture 2">
            <a:extLst>
              <a:ext uri="{FF2B5EF4-FFF2-40B4-BE49-F238E27FC236}">
                <a16:creationId xmlns:a16="http://schemas.microsoft.com/office/drawing/2014/main" id="{81D4CE69-75A6-3872-06A7-C3FEBEEE1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64" y="5213224"/>
            <a:ext cx="2286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nformatie voor ouders - PMTO.nl">
            <a:extLst>
              <a:ext uri="{FF2B5EF4-FFF2-40B4-BE49-F238E27FC236}">
                <a16:creationId xmlns:a16="http://schemas.microsoft.com/office/drawing/2014/main" id="{7907793B-FD7E-0E17-03D8-94DA920FF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1940225"/>
            <a:ext cx="39243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128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69A0-0D01-5714-4F6A-C6FD383083EC}"/>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D25E2CE-5646-7EDA-77B2-AFE5C4254C7D}"/>
              </a:ext>
            </a:extLst>
          </p:cNvPr>
          <p:cNvSpPr txBox="1"/>
          <p:nvPr/>
        </p:nvSpPr>
        <p:spPr>
          <a:xfrm>
            <a:off x="1352400" y="476672"/>
            <a:ext cx="6439199" cy="584775"/>
          </a:xfrm>
          <a:prstGeom prst="rect">
            <a:avLst/>
          </a:prstGeom>
          <a:noFill/>
        </p:spPr>
        <p:txBody>
          <a:bodyPr wrap="none" rtlCol="0">
            <a:spAutoFit/>
          </a:bodyPr>
          <a:lstStyle/>
          <a:p>
            <a:r>
              <a:rPr lang="nl-NL" sz="3200" dirty="0">
                <a:solidFill>
                  <a:srgbClr val="DE6224"/>
                </a:solidFill>
                <a:latin typeface="+mj-lt"/>
              </a:rPr>
              <a:t>Werken aan verbeteren zelfregulatie</a:t>
            </a:r>
          </a:p>
        </p:txBody>
      </p:sp>
      <p:sp>
        <p:nvSpPr>
          <p:cNvPr id="3" name="Tekstvak 2">
            <a:extLst>
              <a:ext uri="{FF2B5EF4-FFF2-40B4-BE49-F238E27FC236}">
                <a16:creationId xmlns:a16="http://schemas.microsoft.com/office/drawing/2014/main" id="{64017F0F-AE95-69C4-59B0-456E8C1A23BE}"/>
              </a:ext>
            </a:extLst>
          </p:cNvPr>
          <p:cNvSpPr txBox="1"/>
          <p:nvPr/>
        </p:nvSpPr>
        <p:spPr>
          <a:xfrm>
            <a:off x="914400" y="1438507"/>
            <a:ext cx="766557" cy="461665"/>
          </a:xfrm>
          <a:prstGeom prst="rect">
            <a:avLst/>
          </a:prstGeom>
          <a:noFill/>
        </p:spPr>
        <p:txBody>
          <a:bodyPr wrap="none" rtlCol="0">
            <a:spAutoFit/>
          </a:bodyPr>
          <a:lstStyle/>
          <a:p>
            <a:r>
              <a:rPr lang="nl-NL" dirty="0"/>
              <a:t>Film</a:t>
            </a:r>
          </a:p>
        </p:txBody>
      </p:sp>
    </p:spTree>
    <p:extLst>
      <p:ext uri="{BB962C8B-B14F-4D97-AF65-F5344CB8AC3E}">
        <p14:creationId xmlns:p14="http://schemas.microsoft.com/office/powerpoint/2010/main" val="106771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el 1">
            <a:extLst>
              <a:ext uri="{FF2B5EF4-FFF2-40B4-BE49-F238E27FC236}">
                <a16:creationId xmlns:a16="http://schemas.microsoft.com/office/drawing/2014/main" id="{354B8A93-2E9A-417A-F291-309F34F5331B}"/>
              </a:ext>
            </a:extLst>
          </p:cNvPr>
          <p:cNvSpPr>
            <a:spLocks noGrp="1"/>
          </p:cNvSpPr>
          <p:nvPr>
            <p:ph type="title" idx="4294967295"/>
          </p:nvPr>
        </p:nvSpPr>
        <p:spPr>
          <a:xfrm>
            <a:off x="463636" y="-24435"/>
            <a:ext cx="8228647" cy="990441"/>
          </a:xfrm>
        </p:spPr>
        <p:txBody>
          <a:bodyPr/>
          <a:lstStyle/>
          <a:p>
            <a:pPr algn="l"/>
            <a:br>
              <a:rPr lang="nl-NL" altLang="nl-NL" dirty="0">
                <a:latin typeface="Calibri (Headings)" charset="0"/>
              </a:rPr>
            </a:br>
            <a:r>
              <a:rPr lang="nl-NL" altLang="nl-NL" sz="3979" b="0" dirty="0"/>
              <a:t>Stadium 6: De-escalatie en herstel</a:t>
            </a:r>
          </a:p>
        </p:txBody>
      </p:sp>
      <p:sp>
        <p:nvSpPr>
          <p:cNvPr id="119810" name="Tijdelijke aanduiding voor inhoud 2">
            <a:extLst>
              <a:ext uri="{FF2B5EF4-FFF2-40B4-BE49-F238E27FC236}">
                <a16:creationId xmlns:a16="http://schemas.microsoft.com/office/drawing/2014/main" id="{CECD858D-32FA-65F2-6C62-7A0021274609}"/>
              </a:ext>
            </a:extLst>
          </p:cNvPr>
          <p:cNvSpPr>
            <a:spLocks noGrp="1"/>
          </p:cNvSpPr>
          <p:nvPr>
            <p:ph sz="half" idx="4294967295"/>
          </p:nvPr>
        </p:nvSpPr>
        <p:spPr>
          <a:xfrm>
            <a:off x="463636" y="1861696"/>
            <a:ext cx="4038044" cy="4525518"/>
          </a:xfrm>
        </p:spPr>
        <p:txBody>
          <a:bodyPr/>
          <a:lstStyle/>
          <a:p>
            <a:pPr>
              <a:buFontTx/>
              <a:buNone/>
            </a:pPr>
            <a:r>
              <a:rPr lang="nl-NL" altLang="nl-NL" sz="2703">
                <a:solidFill>
                  <a:schemeClr val="tx1"/>
                </a:solidFill>
              </a:rPr>
              <a:t>Gedragsindicatoren</a:t>
            </a:r>
          </a:p>
          <a:p>
            <a:pPr>
              <a:buFontTx/>
              <a:buNone/>
            </a:pPr>
            <a:r>
              <a:rPr lang="nl-NL" altLang="nl-NL" sz="2703">
                <a:solidFill>
                  <a:schemeClr val="tx1"/>
                </a:solidFill>
              </a:rPr>
              <a:t>- Verward</a:t>
            </a:r>
          </a:p>
          <a:p>
            <a:pPr>
              <a:buFontTx/>
              <a:buNone/>
            </a:pPr>
            <a:r>
              <a:rPr lang="nl-NL" altLang="nl-NL" sz="2703">
                <a:solidFill>
                  <a:schemeClr val="tx1"/>
                </a:solidFill>
              </a:rPr>
              <a:t>- Probeert zich te verontschuldigen</a:t>
            </a:r>
          </a:p>
          <a:p>
            <a:pPr>
              <a:buFontTx/>
              <a:buNone/>
            </a:pPr>
            <a:r>
              <a:rPr lang="nl-NL" altLang="nl-NL" sz="2703">
                <a:solidFill>
                  <a:schemeClr val="tx1"/>
                </a:solidFill>
              </a:rPr>
              <a:t>- Trekt zich in zichzelf terug</a:t>
            </a:r>
          </a:p>
          <a:p>
            <a:pPr>
              <a:buFontTx/>
              <a:buNone/>
            </a:pPr>
            <a:r>
              <a:rPr lang="nl-NL" altLang="nl-NL" sz="2703">
                <a:solidFill>
                  <a:schemeClr val="tx1"/>
                </a:solidFill>
              </a:rPr>
              <a:t>- Ontvankelijk voor concrete aanwijzingen</a:t>
            </a:r>
          </a:p>
          <a:p>
            <a:endParaRPr lang="nl-NL" altLang="nl-NL" sz="2778">
              <a:latin typeface="Calibri" panose="020F0502020204030204" pitchFamily="34" charset="0"/>
            </a:endParaRPr>
          </a:p>
        </p:txBody>
      </p:sp>
      <p:pic>
        <p:nvPicPr>
          <p:cNvPr id="119811" name="Afbeelding 1">
            <a:extLst>
              <a:ext uri="{FF2B5EF4-FFF2-40B4-BE49-F238E27FC236}">
                <a16:creationId xmlns:a16="http://schemas.microsoft.com/office/drawing/2014/main" id="{C5FC4871-36C3-6C25-5D7E-81B4E772F6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4094" y="2131058"/>
            <a:ext cx="4145312" cy="294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CDA734C6-D396-A57E-D531-4922956994E5}"/>
              </a:ext>
            </a:extLst>
          </p:cNvPr>
          <p:cNvSpPr txBox="1"/>
          <p:nvPr/>
        </p:nvSpPr>
        <p:spPr>
          <a:xfrm>
            <a:off x="435132" y="5733256"/>
            <a:ext cx="1794722" cy="461665"/>
          </a:xfrm>
          <a:prstGeom prst="rect">
            <a:avLst/>
          </a:prstGeom>
          <a:noFill/>
        </p:spPr>
        <p:txBody>
          <a:bodyPr wrap="none" rtlCol="0">
            <a:spAutoFit/>
          </a:bodyPr>
          <a:lstStyle/>
          <a:p>
            <a:r>
              <a:rPr lang="nl-NL" dirty="0" err="1">
                <a:latin typeface="+mj-lt"/>
              </a:rPr>
              <a:t>casusleerling</a:t>
            </a:r>
            <a:endParaRPr lang="nl-NL"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a:extLst>
              <a:ext uri="{FF2B5EF4-FFF2-40B4-BE49-F238E27FC236}">
                <a16:creationId xmlns:a16="http://schemas.microsoft.com/office/drawing/2014/main" id="{5C73CF5A-9FEE-8CE7-01B1-E576A0356AA8}"/>
              </a:ext>
            </a:extLst>
          </p:cNvPr>
          <p:cNvSpPr>
            <a:spLocks noGrp="1"/>
          </p:cNvSpPr>
          <p:nvPr>
            <p:ph type="title"/>
          </p:nvPr>
        </p:nvSpPr>
        <p:spPr/>
        <p:txBody>
          <a:bodyPr/>
          <a:lstStyle/>
          <a:p>
            <a:pPr algn="l"/>
            <a:r>
              <a:rPr lang="nl-NL" altLang="nl-NL" b="0" dirty="0"/>
              <a:t>Interventies bij de verschillende stadia</a:t>
            </a:r>
          </a:p>
        </p:txBody>
      </p:sp>
      <p:sp>
        <p:nvSpPr>
          <p:cNvPr id="3" name="Tijdelijke aanduiding voor inhoud 2">
            <a:extLst>
              <a:ext uri="{FF2B5EF4-FFF2-40B4-BE49-F238E27FC236}">
                <a16:creationId xmlns:a16="http://schemas.microsoft.com/office/drawing/2014/main" id="{60A6F02B-A5A3-718B-8693-AB3473B57B80}"/>
              </a:ext>
            </a:extLst>
          </p:cNvPr>
          <p:cNvSpPr>
            <a:spLocks noGrp="1"/>
          </p:cNvSpPr>
          <p:nvPr>
            <p:ph idx="1"/>
          </p:nvPr>
        </p:nvSpPr>
        <p:spPr/>
        <p:txBody>
          <a:bodyPr/>
          <a:lstStyle/>
          <a:p>
            <a:pPr marL="0" indent="0">
              <a:buNone/>
              <a:defRPr/>
            </a:pPr>
            <a:r>
              <a:rPr lang="nl-NL" dirty="0">
                <a:solidFill>
                  <a:schemeClr val="tx1"/>
                </a:solidFill>
              </a:rPr>
              <a:t>In groepen :</a:t>
            </a:r>
          </a:p>
          <a:p>
            <a:pPr>
              <a:buFont typeface="Arial" pitchFamily="34" charset="0"/>
              <a:buChar char="•"/>
              <a:defRPr/>
            </a:pPr>
            <a:r>
              <a:rPr lang="nl-NL" dirty="0">
                <a:solidFill>
                  <a:schemeClr val="tx1"/>
                </a:solidFill>
                <a:cs typeface="Tahoma"/>
              </a:rPr>
              <a:t>Noteer bij elk stadium hoe je de leerling kan helpen zijn gedrag te reguleren: wat zijn dingen die werken?</a:t>
            </a:r>
          </a:p>
          <a:p>
            <a:pPr>
              <a:buFont typeface="Arial" pitchFamily="34" charset="0"/>
              <a:buChar char="•"/>
              <a:defRPr/>
            </a:pPr>
            <a:r>
              <a:rPr lang="nl-NL" dirty="0">
                <a:solidFill>
                  <a:schemeClr val="tx1"/>
                </a:solidFill>
              </a:rPr>
              <a:t>Gebruik ook het schema escalatiestadia.</a:t>
            </a:r>
          </a:p>
          <a:p>
            <a:pPr>
              <a:defRPr/>
            </a:pPr>
            <a:r>
              <a:rPr lang="nl-NL" dirty="0">
                <a:solidFill>
                  <a:schemeClr val="tx1"/>
                </a:solidFill>
              </a:rPr>
              <a:t>Bij signaal wisselen en aanvullen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el 1">
            <a:extLst>
              <a:ext uri="{FF2B5EF4-FFF2-40B4-BE49-F238E27FC236}">
                <a16:creationId xmlns:a16="http://schemas.microsoft.com/office/drawing/2014/main" id="{C4612B00-B6A7-6E87-690A-F45C98E8802F}"/>
              </a:ext>
            </a:extLst>
          </p:cNvPr>
          <p:cNvSpPr>
            <a:spLocks noGrp="1"/>
          </p:cNvSpPr>
          <p:nvPr>
            <p:ph type="title"/>
          </p:nvPr>
        </p:nvSpPr>
        <p:spPr/>
        <p:txBody>
          <a:bodyPr/>
          <a:lstStyle/>
          <a:p>
            <a:pPr algn="l"/>
            <a:r>
              <a:rPr lang="nl-NL" altLang="nl-NL" sz="3979" b="0" dirty="0"/>
              <a:t>Escalatieplan: De vier interventiestadia</a:t>
            </a:r>
          </a:p>
        </p:txBody>
      </p:sp>
      <p:sp>
        <p:nvSpPr>
          <p:cNvPr id="7" name="Tijdelijke aanduiding voor inhoud 6">
            <a:extLst>
              <a:ext uri="{FF2B5EF4-FFF2-40B4-BE49-F238E27FC236}">
                <a16:creationId xmlns:a16="http://schemas.microsoft.com/office/drawing/2014/main" id="{6E8F4795-C9D8-3675-4AF1-5B04444B75C1}"/>
              </a:ext>
            </a:extLst>
          </p:cNvPr>
          <p:cNvSpPr>
            <a:spLocks noGrp="1"/>
          </p:cNvSpPr>
          <p:nvPr>
            <p:ph idx="1"/>
          </p:nvPr>
        </p:nvSpPr>
        <p:spPr/>
        <p:txBody>
          <a:bodyPr/>
          <a:lstStyle/>
          <a:p>
            <a:pPr>
              <a:lnSpc>
                <a:spcPct val="80000"/>
              </a:lnSpc>
              <a:buFont typeface="Arial" pitchFamily="34" charset="0"/>
              <a:buChar char="•"/>
              <a:defRPr/>
            </a:pPr>
            <a:endParaRPr lang="nl-NL" sz="2778" dirty="0">
              <a:latin typeface="+mj-lt"/>
              <a:cs typeface="Lucida Sans Unicode" charset="0"/>
            </a:endParaRPr>
          </a:p>
          <a:p>
            <a:pPr>
              <a:lnSpc>
                <a:spcPct val="80000"/>
              </a:lnSpc>
              <a:buFont typeface="Arial" pitchFamily="34" charset="0"/>
              <a:buChar char="•"/>
              <a:defRPr/>
            </a:pPr>
            <a:r>
              <a:rPr lang="nl-NL" sz="2778" dirty="0">
                <a:solidFill>
                  <a:schemeClr val="tx1"/>
                </a:solidFill>
                <a:cs typeface="Tahoma"/>
              </a:rPr>
              <a:t>Stadium 1: Voorkomen</a:t>
            </a:r>
          </a:p>
          <a:p>
            <a:pPr>
              <a:lnSpc>
                <a:spcPct val="80000"/>
              </a:lnSpc>
              <a:buFontTx/>
              <a:buNone/>
              <a:defRPr/>
            </a:pPr>
            <a:endParaRPr lang="nl-NL" sz="2778" dirty="0">
              <a:solidFill>
                <a:schemeClr val="tx1"/>
              </a:solidFill>
              <a:cs typeface="Tahoma"/>
            </a:endParaRPr>
          </a:p>
          <a:p>
            <a:pPr>
              <a:lnSpc>
                <a:spcPct val="80000"/>
              </a:lnSpc>
              <a:buFont typeface="Arial" pitchFamily="34" charset="0"/>
              <a:buChar char="•"/>
              <a:defRPr/>
            </a:pPr>
            <a:r>
              <a:rPr lang="nl-NL" sz="2778" dirty="0">
                <a:solidFill>
                  <a:schemeClr val="tx1"/>
                </a:solidFill>
                <a:cs typeface="Tahoma"/>
              </a:rPr>
              <a:t>Stadium 2: Onderbreken</a:t>
            </a:r>
          </a:p>
          <a:p>
            <a:pPr>
              <a:lnSpc>
                <a:spcPct val="80000"/>
              </a:lnSpc>
              <a:buFontTx/>
              <a:buNone/>
              <a:defRPr/>
            </a:pPr>
            <a:endParaRPr lang="nl-NL" sz="2778" dirty="0">
              <a:solidFill>
                <a:schemeClr val="tx1"/>
              </a:solidFill>
              <a:cs typeface="Tahoma"/>
            </a:endParaRPr>
          </a:p>
          <a:p>
            <a:pPr>
              <a:lnSpc>
                <a:spcPct val="80000"/>
              </a:lnSpc>
              <a:buFont typeface="Arial" pitchFamily="34" charset="0"/>
              <a:buChar char="•"/>
              <a:defRPr/>
            </a:pPr>
            <a:r>
              <a:rPr lang="nl-NL" sz="2778" dirty="0">
                <a:solidFill>
                  <a:schemeClr val="tx1"/>
                </a:solidFill>
                <a:cs typeface="Tahoma"/>
              </a:rPr>
              <a:t>Stadium 3: Reageren</a:t>
            </a:r>
          </a:p>
          <a:p>
            <a:pPr>
              <a:lnSpc>
                <a:spcPct val="80000"/>
              </a:lnSpc>
              <a:buFontTx/>
              <a:buNone/>
              <a:defRPr/>
            </a:pPr>
            <a:endParaRPr lang="nl-NL" sz="2778" dirty="0">
              <a:solidFill>
                <a:schemeClr val="tx1"/>
              </a:solidFill>
              <a:cs typeface="Tahoma"/>
            </a:endParaRPr>
          </a:p>
          <a:p>
            <a:pPr>
              <a:lnSpc>
                <a:spcPct val="80000"/>
              </a:lnSpc>
              <a:buFont typeface="Arial" pitchFamily="34" charset="0"/>
              <a:buChar char="•"/>
              <a:defRPr/>
            </a:pPr>
            <a:r>
              <a:rPr lang="nl-NL" sz="2778" dirty="0">
                <a:solidFill>
                  <a:schemeClr val="tx1"/>
                </a:solidFill>
                <a:cs typeface="Tahoma"/>
              </a:rPr>
              <a:t>Stadium 4: Follow up</a:t>
            </a:r>
          </a:p>
          <a:p>
            <a:pPr marL="0" indent="0">
              <a:lnSpc>
                <a:spcPct val="80000"/>
              </a:lnSpc>
              <a:buNone/>
              <a:defRPr/>
            </a:pPr>
            <a:endParaRPr lang="nl-NL" sz="2778" dirty="0">
              <a:solidFill>
                <a:schemeClr val="tx1"/>
              </a:solidFill>
              <a:cs typeface="Tahoma"/>
            </a:endParaRPr>
          </a:p>
          <a:p>
            <a:pPr>
              <a:lnSpc>
                <a:spcPct val="80000"/>
              </a:lnSpc>
              <a:buFont typeface="Arial" pitchFamily="34" charset="0"/>
              <a:buChar char="•"/>
              <a:defRPr/>
            </a:pPr>
            <a:endParaRPr lang="nl-NL" sz="2778" dirty="0">
              <a:solidFill>
                <a:schemeClr val="tx1"/>
              </a:solidFill>
              <a:cs typeface="Tahoma"/>
            </a:endParaRPr>
          </a:p>
          <a:p>
            <a:pPr>
              <a:lnSpc>
                <a:spcPct val="80000"/>
              </a:lnSpc>
              <a:buFont typeface="Arial" pitchFamily="34" charset="0"/>
              <a:buChar char="•"/>
              <a:defRPr/>
            </a:pPr>
            <a:endParaRPr lang="nl-NL" sz="2778" dirty="0">
              <a:solidFill>
                <a:schemeClr val="tx1"/>
              </a:solidFill>
              <a:cs typeface="Tahoma"/>
            </a:endParaRPr>
          </a:p>
        </p:txBody>
      </p:sp>
      <p:pic>
        <p:nvPicPr>
          <p:cNvPr id="6150" name="Picture 6" descr="Hoe snel kun je een zieke werknemer laten opbouwen? - Midz.nl -">
            <a:extLst>
              <a:ext uri="{FF2B5EF4-FFF2-40B4-BE49-F238E27FC236}">
                <a16:creationId xmlns:a16="http://schemas.microsoft.com/office/drawing/2014/main" id="{D3EDEA22-D095-CDAB-E7C5-358C8F6ED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132856"/>
            <a:ext cx="26797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F94C-3AD9-4368-064B-BFBC3B84CF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7C4EE5-B19F-F4F1-E9B5-0F57908DA571}"/>
              </a:ext>
            </a:extLst>
          </p:cNvPr>
          <p:cNvSpPr>
            <a:spLocks noGrp="1"/>
          </p:cNvSpPr>
          <p:nvPr>
            <p:ph type="title"/>
          </p:nvPr>
        </p:nvSpPr>
        <p:spPr/>
        <p:txBody>
          <a:bodyPr/>
          <a:lstStyle/>
          <a:p>
            <a:r>
              <a:rPr lang="nl-NL" b="0" dirty="0"/>
              <a:t> Gedrag is doelmatig:</a:t>
            </a:r>
            <a:br>
              <a:rPr lang="nl-NL" b="0" dirty="0"/>
            </a:br>
            <a:r>
              <a:rPr lang="nl-NL" b="0" dirty="0"/>
              <a:t>het heeft een functie</a:t>
            </a:r>
          </a:p>
        </p:txBody>
      </p:sp>
      <p:sp>
        <p:nvSpPr>
          <p:cNvPr id="4" name="Tekstvak 3">
            <a:extLst>
              <a:ext uri="{FF2B5EF4-FFF2-40B4-BE49-F238E27FC236}">
                <a16:creationId xmlns:a16="http://schemas.microsoft.com/office/drawing/2014/main" id="{941166C0-76C6-1B2E-A39F-DAE667DC7E8A}"/>
              </a:ext>
            </a:extLst>
          </p:cNvPr>
          <p:cNvSpPr txBox="1"/>
          <p:nvPr/>
        </p:nvSpPr>
        <p:spPr>
          <a:xfrm>
            <a:off x="387683" y="1700808"/>
            <a:ext cx="2626616" cy="646331"/>
          </a:xfrm>
          <a:prstGeom prst="rect">
            <a:avLst/>
          </a:prstGeom>
          <a:noFill/>
        </p:spPr>
        <p:txBody>
          <a:bodyPr wrap="none" rtlCol="0">
            <a:spAutoFit/>
          </a:bodyPr>
          <a:lstStyle/>
          <a:p>
            <a:pPr marL="342900" indent="-342900">
              <a:buFont typeface="Arial" panose="020B0604020202020204" pitchFamily="34" charset="0"/>
              <a:buChar char="•"/>
            </a:pPr>
            <a:r>
              <a:rPr lang="nl-NL" sz="3600" dirty="0">
                <a:solidFill>
                  <a:srgbClr val="A0003A"/>
                </a:solidFill>
                <a:latin typeface="+mj-lt"/>
              </a:rPr>
              <a:t>Iets </a:t>
            </a:r>
            <a:r>
              <a:rPr lang="nl-NL" sz="3600" b="1" dirty="0">
                <a:solidFill>
                  <a:srgbClr val="A0003A"/>
                </a:solidFill>
                <a:latin typeface="+mj-lt"/>
              </a:rPr>
              <a:t>krijgen</a:t>
            </a:r>
            <a:endParaRPr lang="nl-NL" sz="3600" dirty="0">
              <a:solidFill>
                <a:srgbClr val="A0003A"/>
              </a:solidFill>
              <a:latin typeface="+mj-lt"/>
            </a:endParaRPr>
          </a:p>
        </p:txBody>
      </p:sp>
      <p:sp>
        <p:nvSpPr>
          <p:cNvPr id="5" name="Tekstvak 4">
            <a:extLst>
              <a:ext uri="{FF2B5EF4-FFF2-40B4-BE49-F238E27FC236}">
                <a16:creationId xmlns:a16="http://schemas.microsoft.com/office/drawing/2014/main" id="{207AE25D-FDDE-3274-3B6B-E55CB5B8711C}"/>
              </a:ext>
            </a:extLst>
          </p:cNvPr>
          <p:cNvSpPr txBox="1"/>
          <p:nvPr/>
        </p:nvSpPr>
        <p:spPr>
          <a:xfrm>
            <a:off x="387683" y="2381103"/>
            <a:ext cx="3260444" cy="646331"/>
          </a:xfrm>
          <a:prstGeom prst="rect">
            <a:avLst/>
          </a:prstGeom>
          <a:noFill/>
        </p:spPr>
        <p:txBody>
          <a:bodyPr wrap="none" rtlCol="0">
            <a:spAutoFit/>
          </a:bodyPr>
          <a:lstStyle/>
          <a:p>
            <a:pPr marL="342900" indent="-342900">
              <a:buFont typeface="Arial" panose="020B0604020202020204" pitchFamily="34" charset="0"/>
              <a:buChar char="•"/>
            </a:pPr>
            <a:r>
              <a:rPr lang="nl-NL" sz="3600" dirty="0">
                <a:solidFill>
                  <a:srgbClr val="A0003A"/>
                </a:solidFill>
                <a:latin typeface="+mj-lt"/>
              </a:rPr>
              <a:t>Iets </a:t>
            </a:r>
            <a:r>
              <a:rPr lang="nl-NL" sz="3600" b="1" dirty="0">
                <a:solidFill>
                  <a:srgbClr val="A0003A"/>
                </a:solidFill>
                <a:latin typeface="+mj-lt"/>
              </a:rPr>
              <a:t>vermijden</a:t>
            </a:r>
          </a:p>
        </p:txBody>
      </p:sp>
      <p:pic>
        <p:nvPicPr>
          <p:cNvPr id="137217" name="Picture 1" descr="page10image1978127408">
            <a:extLst>
              <a:ext uri="{FF2B5EF4-FFF2-40B4-BE49-F238E27FC236}">
                <a16:creationId xmlns:a16="http://schemas.microsoft.com/office/drawing/2014/main" id="{7E36A129-FEFF-D89D-2DDF-B63B10EC9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0" y="1484784"/>
            <a:ext cx="4572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62B39-8C06-AC44-C391-887E11BA539E}"/>
              </a:ext>
            </a:extLst>
          </p:cNvPr>
          <p:cNvSpPr>
            <a:spLocks noGrp="1"/>
          </p:cNvSpPr>
          <p:nvPr>
            <p:ph type="title"/>
          </p:nvPr>
        </p:nvSpPr>
        <p:spPr/>
        <p:txBody>
          <a:bodyPr/>
          <a:lstStyle/>
          <a:p>
            <a:r>
              <a:rPr lang="nl-NL" b="0" dirty="0"/>
              <a:t>Snelle analyse van gedragsfunctie</a:t>
            </a:r>
          </a:p>
        </p:txBody>
      </p:sp>
      <p:graphicFrame>
        <p:nvGraphicFramePr>
          <p:cNvPr id="4" name="Tijdelijke aanduiding voor inhoud 3">
            <a:extLst>
              <a:ext uri="{FF2B5EF4-FFF2-40B4-BE49-F238E27FC236}">
                <a16:creationId xmlns:a16="http://schemas.microsoft.com/office/drawing/2014/main" id="{8F237910-C34A-9B88-1543-23BBB8396EFF}"/>
              </a:ext>
            </a:extLst>
          </p:cNvPr>
          <p:cNvGraphicFramePr>
            <a:graphicFrameLocks noGrp="1" noChangeAspect="1"/>
          </p:cNvGraphicFramePr>
          <p:nvPr>
            <p:ph idx="1"/>
            <p:extLst>
              <p:ext uri="{D42A27DB-BD31-4B8C-83A1-F6EECF244321}">
                <p14:modId xmlns:p14="http://schemas.microsoft.com/office/powerpoint/2010/main" val="1965613641"/>
              </p:ext>
            </p:extLst>
          </p:nvPr>
        </p:nvGraphicFramePr>
        <p:xfrm>
          <a:off x="559017" y="1354596"/>
          <a:ext cx="8025966" cy="4148807"/>
        </p:xfrm>
        <a:graphic>
          <a:graphicData uri="http://schemas.openxmlformats.org/presentationml/2006/ole">
            <mc:AlternateContent xmlns:mc="http://schemas.openxmlformats.org/markup-compatibility/2006">
              <mc:Choice xmlns:v="urn:schemas-microsoft-com:vml" Requires="v">
                <p:oleObj name="Document" r:id="rId3" imgW="8255000" imgH="4267200" progId="Word.Document.12">
                  <p:embed/>
                </p:oleObj>
              </mc:Choice>
              <mc:Fallback>
                <p:oleObj name="Document" r:id="rId3" imgW="8255000" imgH="4267200" progId="Word.Document.12">
                  <p:embed/>
                  <p:pic>
                    <p:nvPicPr>
                      <p:cNvPr id="0" name=""/>
                      <p:cNvPicPr/>
                      <p:nvPr/>
                    </p:nvPicPr>
                    <p:blipFill>
                      <a:blip r:embed="rId4"/>
                      <a:stretch>
                        <a:fillRect/>
                      </a:stretch>
                    </p:blipFill>
                    <p:spPr>
                      <a:xfrm>
                        <a:off x="559017" y="1354596"/>
                        <a:ext cx="8025966" cy="4148807"/>
                      </a:xfrm>
                      <a:prstGeom prst="rect">
                        <a:avLst/>
                      </a:prstGeom>
                    </p:spPr>
                  </p:pic>
                </p:oleObj>
              </mc:Fallback>
            </mc:AlternateContent>
          </a:graphicData>
        </a:graphic>
      </p:graphicFrame>
      <p:sp>
        <p:nvSpPr>
          <p:cNvPr id="5" name="Tekstvak 4">
            <a:extLst>
              <a:ext uri="{FF2B5EF4-FFF2-40B4-BE49-F238E27FC236}">
                <a16:creationId xmlns:a16="http://schemas.microsoft.com/office/drawing/2014/main" id="{C2B3F3DA-312F-19B1-71E6-57E301731A11}"/>
              </a:ext>
            </a:extLst>
          </p:cNvPr>
          <p:cNvSpPr txBox="1"/>
          <p:nvPr/>
        </p:nvSpPr>
        <p:spPr>
          <a:xfrm>
            <a:off x="432855" y="5345648"/>
            <a:ext cx="2250937" cy="1323439"/>
          </a:xfrm>
          <a:prstGeom prst="rect">
            <a:avLst/>
          </a:prstGeom>
          <a:noFill/>
        </p:spPr>
        <p:txBody>
          <a:bodyPr wrap="none" rtlCol="0">
            <a:spAutoFit/>
          </a:bodyPr>
          <a:lstStyle/>
          <a:p>
            <a:r>
              <a:rPr lang="nl-NL" sz="1400" dirty="0">
                <a:latin typeface="+mj-lt"/>
              </a:rPr>
              <a:t>Neem je eigen casus:</a:t>
            </a:r>
          </a:p>
          <a:p>
            <a:endParaRPr lang="nl-NL" sz="1400" dirty="0">
              <a:latin typeface="+mj-lt"/>
            </a:endParaRPr>
          </a:p>
          <a:p>
            <a:r>
              <a:rPr lang="nl-NL" sz="1400" dirty="0">
                <a:latin typeface="+mj-lt"/>
              </a:rPr>
              <a:t>Wat is jouw hypothese over </a:t>
            </a:r>
          </a:p>
          <a:p>
            <a:r>
              <a:rPr lang="nl-NL" sz="1400" dirty="0">
                <a:latin typeface="+mj-lt"/>
              </a:rPr>
              <a:t>de functie van het gedrag?</a:t>
            </a:r>
          </a:p>
          <a:p>
            <a:endParaRPr lang="nl-NL" dirty="0">
              <a:latin typeface="+mj-lt"/>
            </a:endParaRPr>
          </a:p>
        </p:txBody>
      </p:sp>
    </p:spTree>
    <p:extLst>
      <p:ext uri="{BB962C8B-B14F-4D97-AF65-F5344CB8AC3E}">
        <p14:creationId xmlns:p14="http://schemas.microsoft.com/office/powerpoint/2010/main" val="702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3" name="Object 2">
            <a:extLst>
              <a:ext uri="{FF2B5EF4-FFF2-40B4-BE49-F238E27FC236}">
                <a16:creationId xmlns:a16="http://schemas.microsoft.com/office/drawing/2014/main" id="{789CF08C-8C50-A04E-FAE8-A9003EC5EF34}"/>
              </a:ext>
            </a:extLst>
          </p:cNvPr>
          <p:cNvGraphicFramePr>
            <a:graphicFrameLocks noChangeAspect="1"/>
          </p:cNvGraphicFramePr>
          <p:nvPr>
            <p:extLst>
              <p:ext uri="{D42A27DB-BD31-4B8C-83A1-F6EECF244321}">
                <p14:modId xmlns:p14="http://schemas.microsoft.com/office/powerpoint/2010/main" val="3887597355"/>
              </p:ext>
            </p:extLst>
          </p:nvPr>
        </p:nvGraphicFramePr>
        <p:xfrm>
          <a:off x="467544" y="1414522"/>
          <a:ext cx="2972637" cy="4678774"/>
        </p:xfrm>
        <a:graphic>
          <a:graphicData uri="http://schemas.openxmlformats.org/presentationml/2006/ole">
            <mc:AlternateContent xmlns:mc="http://schemas.openxmlformats.org/markup-compatibility/2006">
              <mc:Choice xmlns:v="urn:schemas-microsoft-com:vml" Requires="v">
                <p:oleObj name="Document" r:id="rId3" imgW="13512800" imgH="19227800" progId="Word.Document.12">
                  <p:embed/>
                </p:oleObj>
              </mc:Choice>
              <mc:Fallback>
                <p:oleObj name="Document" r:id="rId3" imgW="13512800" imgH="19227800" progId="Word.Document.12">
                  <p:embed/>
                  <p:pic>
                    <p:nvPicPr>
                      <p:cNvPr id="125953" name="Object 2">
                        <a:extLst>
                          <a:ext uri="{FF2B5EF4-FFF2-40B4-BE49-F238E27FC236}">
                            <a16:creationId xmlns:a16="http://schemas.microsoft.com/office/drawing/2014/main" id="{789CF08C-8C50-A04E-FAE8-A9003EC5E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14522"/>
                        <a:ext cx="2972637" cy="4678774"/>
                      </a:xfrm>
                      <a:prstGeom prst="rect">
                        <a:avLst/>
                      </a:prstGeom>
                      <a:noFill/>
                      <a:ln>
                        <a:noFill/>
                      </a:ln>
                    </p:spPr>
                  </p:pic>
                </p:oleObj>
              </mc:Fallback>
            </mc:AlternateContent>
          </a:graphicData>
        </a:graphic>
      </p:graphicFrame>
      <p:sp>
        <p:nvSpPr>
          <p:cNvPr id="130052" name="Tekstvak 4">
            <a:extLst>
              <a:ext uri="{FF2B5EF4-FFF2-40B4-BE49-F238E27FC236}">
                <a16:creationId xmlns:a16="http://schemas.microsoft.com/office/drawing/2014/main" id="{654304B5-990A-DEA4-3110-A958702CF4A2}"/>
              </a:ext>
            </a:extLst>
          </p:cNvPr>
          <p:cNvSpPr txBox="1">
            <a:spLocks noChangeArrowheads="1"/>
          </p:cNvSpPr>
          <p:nvPr/>
        </p:nvSpPr>
        <p:spPr bwMode="auto">
          <a:xfrm>
            <a:off x="1142406" y="476672"/>
            <a:ext cx="6858000" cy="55399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nl-NL" sz="3000" dirty="0">
                <a:solidFill>
                  <a:srgbClr val="DE6224"/>
                </a:solidFill>
                <a:latin typeface="+mj-lt"/>
              </a:rPr>
              <a:t>Herstelgerichte maatregelen</a:t>
            </a:r>
          </a:p>
        </p:txBody>
      </p:sp>
      <p:graphicFrame>
        <p:nvGraphicFramePr>
          <p:cNvPr id="125955" name="Object 5">
            <a:extLst>
              <a:ext uri="{FF2B5EF4-FFF2-40B4-BE49-F238E27FC236}">
                <a16:creationId xmlns:a16="http://schemas.microsoft.com/office/drawing/2014/main" id="{8E3A1D4B-B18C-F22F-6C29-570A0C3E1F61}"/>
              </a:ext>
            </a:extLst>
          </p:cNvPr>
          <p:cNvGraphicFramePr>
            <a:graphicFrameLocks noChangeAspect="1"/>
          </p:cNvGraphicFramePr>
          <p:nvPr>
            <p:extLst>
              <p:ext uri="{D42A27DB-BD31-4B8C-83A1-F6EECF244321}">
                <p14:modId xmlns:p14="http://schemas.microsoft.com/office/powerpoint/2010/main" val="521725098"/>
              </p:ext>
            </p:extLst>
          </p:nvPr>
        </p:nvGraphicFramePr>
        <p:xfrm>
          <a:off x="3452171" y="1537136"/>
          <a:ext cx="2637210" cy="4433545"/>
        </p:xfrm>
        <a:graphic>
          <a:graphicData uri="http://schemas.openxmlformats.org/presentationml/2006/ole">
            <mc:AlternateContent xmlns:mc="http://schemas.openxmlformats.org/markup-compatibility/2006">
              <mc:Choice xmlns:v="urn:schemas-microsoft-com:vml" Requires="v">
                <p:oleObj name="Document" r:id="rId5" imgW="13538200" imgH="19608800" progId="Word.Document.12">
                  <p:embed/>
                </p:oleObj>
              </mc:Choice>
              <mc:Fallback>
                <p:oleObj name="Document" r:id="rId5" imgW="13538200" imgH="19608800" progId="Word.Document.12">
                  <p:embed/>
                  <p:pic>
                    <p:nvPicPr>
                      <p:cNvPr id="125955" name="Object 5">
                        <a:extLst>
                          <a:ext uri="{FF2B5EF4-FFF2-40B4-BE49-F238E27FC236}">
                            <a16:creationId xmlns:a16="http://schemas.microsoft.com/office/drawing/2014/main" id="{8E3A1D4B-B18C-F22F-6C29-570A0C3E1F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171" y="1537136"/>
                        <a:ext cx="2637210" cy="4433545"/>
                      </a:xfrm>
                      <a:prstGeom prst="rect">
                        <a:avLst/>
                      </a:prstGeom>
                      <a:noFill/>
                      <a:ln>
                        <a:noFill/>
                      </a:ln>
                    </p:spPr>
                  </p:pic>
                </p:oleObj>
              </mc:Fallback>
            </mc:AlternateContent>
          </a:graphicData>
        </a:graphic>
      </p:graphicFrame>
      <p:pic>
        <p:nvPicPr>
          <p:cNvPr id="125956" name="Afbeelding 10">
            <a:extLst>
              <a:ext uri="{FF2B5EF4-FFF2-40B4-BE49-F238E27FC236}">
                <a16:creationId xmlns:a16="http://schemas.microsoft.com/office/drawing/2014/main" id="{C784E749-791F-70B5-2447-6295A88510F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19137" y="1412776"/>
            <a:ext cx="2914580" cy="443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19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D7D64-888C-3421-570C-310FC41CC7DA}"/>
              </a:ext>
            </a:extLst>
          </p:cNvPr>
          <p:cNvSpPr>
            <a:spLocks noGrp="1"/>
          </p:cNvSpPr>
          <p:nvPr>
            <p:ph type="title"/>
          </p:nvPr>
        </p:nvSpPr>
        <p:spPr/>
        <p:txBody>
          <a:bodyPr/>
          <a:lstStyle/>
          <a:p>
            <a:pPr>
              <a:defRPr/>
            </a:pPr>
            <a:r>
              <a:rPr lang="nl-NL" b="0" dirty="0">
                <a:latin typeface="+mj-lt"/>
                <a:ea typeface="MS PGothic" pitchFamily="34" charset="-128"/>
              </a:rPr>
              <a:t>Afronding</a:t>
            </a:r>
          </a:p>
        </p:txBody>
      </p:sp>
      <p:sp>
        <p:nvSpPr>
          <p:cNvPr id="156676" name="Tekstvak 2">
            <a:extLst>
              <a:ext uri="{FF2B5EF4-FFF2-40B4-BE49-F238E27FC236}">
                <a16:creationId xmlns:a16="http://schemas.microsoft.com/office/drawing/2014/main" id="{7BE98C57-9A95-C729-5043-9FC78E9E1592}"/>
              </a:ext>
            </a:extLst>
          </p:cNvPr>
          <p:cNvSpPr txBox="1">
            <a:spLocks noChangeArrowheads="1"/>
          </p:cNvSpPr>
          <p:nvPr/>
        </p:nvSpPr>
        <p:spPr bwMode="auto">
          <a:xfrm>
            <a:off x="486002" y="4774974"/>
            <a:ext cx="3338512" cy="1384300"/>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nl-NL" sz="2800" dirty="0">
                <a:latin typeface="+mn-lt"/>
              </a:rPr>
              <a:t>Wat was waardevol?</a:t>
            </a:r>
          </a:p>
          <a:p>
            <a:pPr eaLnBrk="1" hangingPunct="1">
              <a:defRPr/>
            </a:pPr>
            <a:r>
              <a:rPr lang="nl-NL" sz="2800" dirty="0">
                <a:latin typeface="+mn-lt"/>
              </a:rPr>
              <a:t>In 1 woord/ korte zin.</a:t>
            </a:r>
          </a:p>
          <a:p>
            <a:pPr eaLnBrk="1" hangingPunct="1">
              <a:defRPr/>
            </a:pPr>
            <a:endParaRPr lang="nl-NL" sz="2800" dirty="0">
              <a:latin typeface="+mn-lt"/>
            </a:endParaRPr>
          </a:p>
        </p:txBody>
      </p:sp>
      <p:pic>
        <p:nvPicPr>
          <p:cNvPr id="137219" name="Afbeelding 2">
            <a:extLst>
              <a:ext uri="{FF2B5EF4-FFF2-40B4-BE49-F238E27FC236}">
                <a16:creationId xmlns:a16="http://schemas.microsoft.com/office/drawing/2014/main" id="{8FBA89D6-98B9-B9C1-17AE-186B1DBC24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845" y="2917599"/>
            <a:ext cx="33829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inhoud 4">
            <a:extLst>
              <a:ext uri="{FF2B5EF4-FFF2-40B4-BE49-F238E27FC236}">
                <a16:creationId xmlns:a16="http://schemas.microsoft.com/office/drawing/2014/main" id="{FAE8EEAC-981F-6AB4-F800-A1C4DF100B6C}"/>
              </a:ext>
            </a:extLst>
          </p:cNvPr>
          <p:cNvSpPr>
            <a:spLocks noGrp="1"/>
          </p:cNvSpPr>
          <p:nvPr>
            <p:ph idx="1"/>
          </p:nvPr>
        </p:nvSpPr>
        <p:spPr/>
        <p:txBody>
          <a:bodyPr/>
          <a:lstStyle/>
          <a:p>
            <a:pPr marL="0" indent="0">
              <a:buNone/>
            </a:pPr>
            <a:endParaRPr lang="nl-NL" dirty="0"/>
          </a:p>
        </p:txBody>
      </p:sp>
      <p:pic>
        <p:nvPicPr>
          <p:cNvPr id="6" name="Afbeelding 4">
            <a:extLst>
              <a:ext uri="{FF2B5EF4-FFF2-40B4-BE49-F238E27FC236}">
                <a16:creationId xmlns:a16="http://schemas.microsoft.com/office/drawing/2014/main" id="{64778EDF-F525-8BE7-299A-0FBF40E4F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1844675"/>
            <a:ext cx="37607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el 6">
            <a:extLst>
              <a:ext uri="{FF2B5EF4-FFF2-40B4-BE49-F238E27FC236}">
                <a16:creationId xmlns:a16="http://schemas.microsoft.com/office/drawing/2014/main" id="{244A0A52-813E-280B-89E5-AEDA8BC6924C}"/>
              </a:ext>
            </a:extLst>
          </p:cNvPr>
          <p:cNvSpPr>
            <a:spLocks noGrp="1"/>
          </p:cNvSpPr>
          <p:nvPr>
            <p:ph type="title"/>
          </p:nvPr>
        </p:nvSpPr>
        <p:spPr>
          <a:xfrm>
            <a:off x="457200" y="279400"/>
            <a:ext cx="8229600" cy="1277938"/>
          </a:xfrm>
        </p:spPr>
        <p:txBody>
          <a:bodyPr/>
          <a:lstStyle/>
          <a:p>
            <a:pPr>
              <a:defRPr/>
            </a:pPr>
            <a:r>
              <a:rPr lang="nl-NL" altLang="nl-NL" sz="4400" b="0" dirty="0">
                <a:latin typeface="+mj-lt"/>
                <a:cs typeface="Calibri (Headings)" charset="0"/>
              </a:rPr>
              <a:t>Tot slot</a:t>
            </a:r>
          </a:p>
        </p:txBody>
      </p:sp>
      <p:pic>
        <p:nvPicPr>
          <p:cNvPr id="102402" name="Afbeelding 8">
            <a:extLst>
              <a:ext uri="{FF2B5EF4-FFF2-40B4-BE49-F238E27FC236}">
                <a16:creationId xmlns:a16="http://schemas.microsoft.com/office/drawing/2014/main" id="{CE8949D0-312F-4176-283F-454EE9626D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560513"/>
            <a:ext cx="482441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kstvak 1">
            <a:extLst>
              <a:ext uri="{FF2B5EF4-FFF2-40B4-BE49-F238E27FC236}">
                <a16:creationId xmlns:a16="http://schemas.microsoft.com/office/drawing/2014/main" id="{95076119-9DFA-B010-7F43-87E9344A39F9}"/>
              </a:ext>
            </a:extLst>
          </p:cNvPr>
          <p:cNvSpPr txBox="1">
            <a:spLocks noChangeArrowheads="1"/>
          </p:cNvSpPr>
          <p:nvPr/>
        </p:nvSpPr>
        <p:spPr bwMode="auto">
          <a:xfrm>
            <a:off x="766763" y="5157788"/>
            <a:ext cx="768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a:spcBef>
                <a:spcPct val="20000"/>
              </a:spcBef>
              <a:buFont typeface="Arial" panose="020B0604020202020204" pitchFamily="34" charset="0"/>
              <a:buChar char="•"/>
              <a:defRPr sz="3200">
                <a:solidFill>
                  <a:srgbClr val="A0003A"/>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A0003A"/>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A0003A"/>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A0003A"/>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A0003A"/>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A0003A"/>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A0003A"/>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A0003A"/>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A0003A"/>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nl-NL" altLang="nl-NL" sz="2800" b="1" i="1">
                <a:latin typeface="Copperplate Gothic Light" panose="020E0507020206020404" pitchFamily="34" charset="77"/>
              </a:rPr>
              <a:t>Als je gemiste kansen na blijft staren</a:t>
            </a:r>
          </a:p>
          <a:p>
            <a:pPr algn="ctr" eaLnBrk="1" hangingPunct="1">
              <a:spcBef>
                <a:spcPct val="0"/>
              </a:spcBef>
              <a:buFontTx/>
              <a:buNone/>
            </a:pPr>
            <a:r>
              <a:rPr lang="nl-NL" altLang="nl-NL" sz="2800" b="1" i="1">
                <a:latin typeface="Copperplate Gothic Light" panose="020E0507020206020404" pitchFamily="34" charset="77"/>
              </a:rPr>
              <a:t>Zie je je nieuwe kansen niet.</a:t>
            </a:r>
          </a:p>
        </p:txBody>
      </p:sp>
      <p:pic>
        <p:nvPicPr>
          <p:cNvPr id="102404" name="Afbeelding 2">
            <a:extLst>
              <a:ext uri="{FF2B5EF4-FFF2-40B4-BE49-F238E27FC236}">
                <a16:creationId xmlns:a16="http://schemas.microsoft.com/office/drawing/2014/main" id="{1CD6D46B-458F-FB06-58EB-2BB5594696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2612">
            <a:off x="7464425" y="5657850"/>
            <a:ext cx="1566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a:extLst>
              <a:ext uri="{FF2B5EF4-FFF2-40B4-BE49-F238E27FC236}">
                <a16:creationId xmlns:a16="http://schemas.microsoft.com/office/drawing/2014/main" id="{6809C02E-B2F8-C6C0-5CC4-D881094F5AC2}"/>
              </a:ext>
            </a:extLst>
          </p:cNvPr>
          <p:cNvSpPr>
            <a:spLocks noGrp="1"/>
          </p:cNvSpPr>
          <p:nvPr>
            <p:ph type="title"/>
          </p:nvPr>
        </p:nvSpPr>
        <p:spPr/>
        <p:txBody>
          <a:bodyPr/>
          <a:lstStyle/>
          <a:p>
            <a:endParaRPr lang="nl-NL" altLang="nl-NL" b="0" dirty="0">
              <a:latin typeface="Calibri (Headings)" charset="0"/>
              <a:cs typeface="Calibri (Headings)" charset="0"/>
            </a:endParaRPr>
          </a:p>
        </p:txBody>
      </p:sp>
      <p:sp>
        <p:nvSpPr>
          <p:cNvPr id="3" name="Tijdelijke aanduiding voor inhoud 2">
            <a:extLst>
              <a:ext uri="{FF2B5EF4-FFF2-40B4-BE49-F238E27FC236}">
                <a16:creationId xmlns:a16="http://schemas.microsoft.com/office/drawing/2014/main" id="{4F409C99-A3D1-FE6E-71EF-F8DD0B98A5B2}"/>
              </a:ext>
            </a:extLst>
          </p:cNvPr>
          <p:cNvSpPr>
            <a:spLocks noGrp="1"/>
          </p:cNvSpPr>
          <p:nvPr>
            <p:ph idx="1"/>
          </p:nvPr>
        </p:nvSpPr>
        <p:spPr/>
        <p:txBody>
          <a:bodyPr/>
          <a:lstStyle/>
          <a:p>
            <a:pPr marL="0" indent="0">
              <a:buFont typeface="Arial" panose="020B0604020202020204" pitchFamily="34" charset="0"/>
              <a:buNone/>
              <a:defRPr/>
            </a:pPr>
            <a:endParaRPr lang="nl-NL" dirty="0"/>
          </a:p>
          <a:p>
            <a:pPr marL="0" indent="0">
              <a:buFont typeface="Arial" panose="020B0604020202020204" pitchFamily="34" charset="0"/>
              <a:buNone/>
              <a:defRPr/>
            </a:pPr>
            <a:endParaRPr lang="nl-NL" dirty="0"/>
          </a:p>
          <a:p>
            <a:pPr>
              <a:defRPr/>
            </a:pP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1EEBA-3822-2324-8A49-0223612E4B56}"/>
              </a:ext>
            </a:extLst>
          </p:cNvPr>
          <p:cNvSpPr>
            <a:spLocks noGrp="1"/>
          </p:cNvSpPr>
          <p:nvPr>
            <p:ph type="title"/>
          </p:nvPr>
        </p:nvSpPr>
        <p:spPr/>
        <p:txBody>
          <a:bodyPr/>
          <a:lstStyle/>
          <a:p>
            <a:r>
              <a:rPr lang="nl-NL" b="0" dirty="0"/>
              <a:t>Programma</a:t>
            </a:r>
          </a:p>
        </p:txBody>
      </p:sp>
      <p:sp>
        <p:nvSpPr>
          <p:cNvPr id="3" name="Tijdelijke aanduiding voor inhoud 2">
            <a:extLst>
              <a:ext uri="{FF2B5EF4-FFF2-40B4-BE49-F238E27FC236}">
                <a16:creationId xmlns:a16="http://schemas.microsoft.com/office/drawing/2014/main" id="{D75DA173-E718-2C7E-573F-0F0587E31CD7}"/>
              </a:ext>
            </a:extLst>
          </p:cNvPr>
          <p:cNvSpPr>
            <a:spLocks noGrp="1"/>
          </p:cNvSpPr>
          <p:nvPr>
            <p:ph idx="1"/>
          </p:nvPr>
        </p:nvSpPr>
        <p:spPr>
          <a:xfrm>
            <a:off x="457200" y="1276133"/>
            <a:ext cx="8229600" cy="4176713"/>
          </a:xfrm>
        </p:spPr>
        <p:txBody>
          <a:bodyPr/>
          <a:lstStyle/>
          <a:p>
            <a:r>
              <a:rPr lang="nl-NL" dirty="0"/>
              <a:t>Theorie </a:t>
            </a:r>
            <a:r>
              <a:rPr lang="nl-NL" dirty="0" err="1"/>
              <a:t>escaltiecurve</a:t>
            </a:r>
            <a:endParaRPr lang="nl-NL" dirty="0"/>
          </a:p>
          <a:p>
            <a:r>
              <a:rPr lang="nl-NL" dirty="0"/>
              <a:t>Kijkopdracht</a:t>
            </a:r>
          </a:p>
          <a:p>
            <a:r>
              <a:rPr lang="nl-NL" dirty="0"/>
              <a:t>Fasen doorlopen </a:t>
            </a:r>
            <a:r>
              <a:rPr lang="nl-NL" dirty="0" err="1"/>
              <a:t>a.h.v</a:t>
            </a:r>
            <a:r>
              <a:rPr lang="nl-NL" dirty="0"/>
              <a:t>. eigen casus</a:t>
            </a:r>
          </a:p>
          <a:p>
            <a:r>
              <a:rPr lang="nl-NL" dirty="0"/>
              <a:t>Gedragsfunctie en acties</a:t>
            </a:r>
          </a:p>
          <a:p>
            <a:r>
              <a:rPr lang="nl-NL" dirty="0"/>
              <a:t>Escalatieplan</a:t>
            </a:r>
          </a:p>
          <a:p>
            <a:r>
              <a:rPr lang="nl-NL" dirty="0"/>
              <a:t>Eigen escalatiecurve herkennen</a:t>
            </a:r>
          </a:p>
        </p:txBody>
      </p:sp>
      <p:sp>
        <p:nvSpPr>
          <p:cNvPr id="4" name="Tekstvak 3">
            <a:extLst>
              <a:ext uri="{FF2B5EF4-FFF2-40B4-BE49-F238E27FC236}">
                <a16:creationId xmlns:a16="http://schemas.microsoft.com/office/drawing/2014/main" id="{59472DC2-8717-7251-2542-9E55775D54BA}"/>
              </a:ext>
            </a:extLst>
          </p:cNvPr>
          <p:cNvSpPr txBox="1"/>
          <p:nvPr/>
        </p:nvSpPr>
        <p:spPr>
          <a:xfrm>
            <a:off x="387244" y="5029626"/>
            <a:ext cx="8052333" cy="830997"/>
          </a:xfrm>
          <a:prstGeom prst="rect">
            <a:avLst/>
          </a:prstGeom>
          <a:noFill/>
        </p:spPr>
        <p:txBody>
          <a:bodyPr wrap="none" rtlCol="0">
            <a:spAutoFit/>
          </a:bodyPr>
          <a:lstStyle/>
          <a:p>
            <a:r>
              <a:rPr lang="nl-NL" dirty="0">
                <a:latin typeface="+mj-lt"/>
              </a:rPr>
              <a:t>Welk succesje heb je recent bereikt met je groep/ een leerling?</a:t>
            </a:r>
          </a:p>
          <a:p>
            <a:r>
              <a:rPr lang="nl-NL" dirty="0">
                <a:latin typeface="+mj-lt"/>
              </a:rPr>
              <a:t>Wissel uit in tweetal.</a:t>
            </a:r>
          </a:p>
        </p:txBody>
      </p:sp>
      <p:pic>
        <p:nvPicPr>
          <p:cNvPr id="5122" name="Picture 2" descr="Anne Raaymakers - 'Vier ook je kleine succesjes.' ⁠ ⁠ Je successen vieren  is belangrijk om gemotiveerd te blijven in alles wat je doet. Vaak vieren  we grote successen wel, zoals het">
            <a:extLst>
              <a:ext uri="{FF2B5EF4-FFF2-40B4-BE49-F238E27FC236}">
                <a16:creationId xmlns:a16="http://schemas.microsoft.com/office/drawing/2014/main" id="{9F5E3813-2F92-C553-98FE-9A48FF8A0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953303"/>
            <a:ext cx="1955864" cy="163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AD03B-E727-B48F-83A7-225A76182908}"/>
              </a:ext>
            </a:extLst>
          </p:cNvPr>
          <p:cNvSpPr>
            <a:spLocks noGrp="1"/>
          </p:cNvSpPr>
          <p:nvPr>
            <p:ph type="title"/>
          </p:nvPr>
        </p:nvSpPr>
        <p:spPr/>
        <p:txBody>
          <a:bodyPr/>
          <a:lstStyle/>
          <a:p>
            <a:r>
              <a:rPr lang="nl-NL" b="0" dirty="0"/>
              <a:t>De theorie van </a:t>
            </a:r>
            <a:r>
              <a:rPr lang="nl-NL" b="0" dirty="0" err="1"/>
              <a:t>Colvin</a:t>
            </a:r>
            <a:endParaRPr lang="nl-NL" b="0" dirty="0"/>
          </a:p>
        </p:txBody>
      </p:sp>
      <p:sp>
        <p:nvSpPr>
          <p:cNvPr id="3" name="Tijdelijke aanduiding voor inhoud 2">
            <a:extLst>
              <a:ext uri="{FF2B5EF4-FFF2-40B4-BE49-F238E27FC236}">
                <a16:creationId xmlns:a16="http://schemas.microsoft.com/office/drawing/2014/main" id="{255F862B-78AD-D3B0-7B9E-B834E1881EA0}"/>
              </a:ext>
            </a:extLst>
          </p:cNvPr>
          <p:cNvSpPr>
            <a:spLocks noGrp="1"/>
          </p:cNvSpPr>
          <p:nvPr>
            <p:ph idx="1"/>
          </p:nvPr>
        </p:nvSpPr>
        <p:spPr/>
        <p:txBody>
          <a:bodyPr/>
          <a:lstStyle/>
          <a:p>
            <a:endParaRPr lang="nl-NL" dirty="0"/>
          </a:p>
        </p:txBody>
      </p:sp>
      <p:pic>
        <p:nvPicPr>
          <p:cNvPr id="4" name="Picture 2" descr="ScreenShot234">
            <a:extLst>
              <a:ext uri="{FF2B5EF4-FFF2-40B4-BE49-F238E27FC236}">
                <a16:creationId xmlns:a16="http://schemas.microsoft.com/office/drawing/2014/main" id="{6AD1EBF0-3843-2222-A51D-523D39AAFA8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90" y="1278841"/>
            <a:ext cx="8480419" cy="4337031"/>
          </a:xfrm>
          <a:prstGeom prst="rect">
            <a:avLst/>
          </a:prstGeom>
          <a:noFill/>
          <a:ln>
            <a:noFill/>
          </a:ln>
        </p:spPr>
      </p:pic>
    </p:spTree>
    <p:extLst>
      <p:ext uri="{BB962C8B-B14F-4D97-AF65-F5344CB8AC3E}">
        <p14:creationId xmlns:p14="http://schemas.microsoft.com/office/powerpoint/2010/main" val="429238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D401F2C-721F-8812-7E8D-ACD4000276AF}"/>
              </a:ext>
            </a:extLst>
          </p:cNvPr>
          <p:cNvSpPr txBox="1"/>
          <p:nvPr/>
        </p:nvSpPr>
        <p:spPr>
          <a:xfrm>
            <a:off x="539552" y="476672"/>
            <a:ext cx="6192938" cy="704676"/>
          </a:xfrm>
          <a:prstGeom prst="rect">
            <a:avLst/>
          </a:prstGeom>
          <a:noFill/>
        </p:spPr>
        <p:txBody>
          <a:bodyPr lIns="91437" tIns="45718" rIns="91437" bIns="45718">
            <a:spAutoFit/>
          </a:bodyPr>
          <a:lstStyle/>
          <a:p>
            <a:pPr>
              <a:defRPr/>
            </a:pPr>
            <a:r>
              <a:rPr lang="nl-NL" sz="3979" dirty="0">
                <a:solidFill>
                  <a:schemeClr val="accent6">
                    <a:lumMod val="75000"/>
                  </a:schemeClr>
                </a:solidFill>
                <a:latin typeface="+mj-lt"/>
              </a:rPr>
              <a:t>Kijkopdracht</a:t>
            </a:r>
          </a:p>
        </p:txBody>
      </p:sp>
      <p:sp>
        <p:nvSpPr>
          <p:cNvPr id="3" name="Tekstvak 2">
            <a:extLst>
              <a:ext uri="{FF2B5EF4-FFF2-40B4-BE49-F238E27FC236}">
                <a16:creationId xmlns:a16="http://schemas.microsoft.com/office/drawing/2014/main" id="{A9291CB2-F8AA-5A4A-A012-80125E0F811C}"/>
              </a:ext>
            </a:extLst>
          </p:cNvPr>
          <p:cNvSpPr txBox="1"/>
          <p:nvPr/>
        </p:nvSpPr>
        <p:spPr>
          <a:xfrm>
            <a:off x="684131" y="1629282"/>
            <a:ext cx="8158327" cy="3142331"/>
          </a:xfrm>
          <a:prstGeom prst="rect">
            <a:avLst/>
          </a:prstGeom>
          <a:noFill/>
        </p:spPr>
        <p:txBody>
          <a:bodyPr lIns="91437" tIns="45718" rIns="91437" bIns="45718">
            <a:spAutoFit/>
          </a:bodyPr>
          <a:lstStyle/>
          <a:p>
            <a:pPr marL="342897" indent="-342897">
              <a:buFont typeface="Arial"/>
              <a:buChar char="•"/>
              <a:defRPr/>
            </a:pPr>
            <a:r>
              <a:rPr lang="nl-NL" sz="3003" dirty="0">
                <a:latin typeface="+mj-lt"/>
              </a:rPr>
              <a:t>Kijk naar het filmfragment.</a:t>
            </a:r>
          </a:p>
          <a:p>
            <a:pPr marL="342897" indent="-342897">
              <a:buFont typeface="Arial"/>
              <a:buChar char="•"/>
              <a:defRPr/>
            </a:pPr>
            <a:r>
              <a:rPr lang="nl-NL" sz="3003" dirty="0">
                <a:latin typeface="+mj-lt"/>
              </a:rPr>
              <a:t>Welke triggers zijn er?</a:t>
            </a:r>
          </a:p>
          <a:p>
            <a:pPr marL="342897" indent="-342897">
              <a:buFont typeface="Arial"/>
              <a:buChar char="•"/>
              <a:defRPr/>
            </a:pPr>
            <a:r>
              <a:rPr lang="nl-NL" sz="3003" dirty="0">
                <a:latin typeface="+mj-lt"/>
              </a:rPr>
              <a:t>Wat zie je verder in de fasen van van escalatie?</a:t>
            </a:r>
          </a:p>
          <a:p>
            <a:pPr marL="342897" indent="-342897">
              <a:buFont typeface="Arial"/>
              <a:buChar char="•"/>
              <a:defRPr/>
            </a:pPr>
            <a:r>
              <a:rPr lang="nl-NL" sz="3003" dirty="0">
                <a:latin typeface="+mj-lt"/>
              </a:rPr>
              <a:t>Welke acties van de leraar verergeren de escalatie?</a:t>
            </a:r>
          </a:p>
          <a:p>
            <a:pPr marL="342897" indent="-342897">
              <a:buFont typeface="Arial"/>
              <a:buChar char="•"/>
              <a:defRPr/>
            </a:pPr>
            <a:endParaRPr lang="nl-NL" sz="3003" dirty="0">
              <a:latin typeface="+mj-lt"/>
            </a:endParaRPr>
          </a:p>
          <a:p>
            <a:pPr>
              <a:defRPr/>
            </a:pPr>
            <a:endParaRPr lang="nl-NL" sz="1802"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el 4">
            <a:extLst>
              <a:ext uri="{FF2B5EF4-FFF2-40B4-BE49-F238E27FC236}">
                <a16:creationId xmlns:a16="http://schemas.microsoft.com/office/drawing/2014/main" id="{52F5785B-3616-5610-8B81-8CAAEDC9C821}"/>
              </a:ext>
            </a:extLst>
          </p:cNvPr>
          <p:cNvSpPr>
            <a:spLocks noGrp="1"/>
          </p:cNvSpPr>
          <p:nvPr>
            <p:ph type="title"/>
          </p:nvPr>
        </p:nvSpPr>
        <p:spPr/>
        <p:txBody>
          <a:bodyPr/>
          <a:lstStyle/>
          <a:p>
            <a:pPr algn="l"/>
            <a:br>
              <a:rPr lang="nl-NL" altLang="nl-NL" dirty="0">
                <a:latin typeface="Calibri (Headings)" charset="0"/>
              </a:rPr>
            </a:br>
            <a:r>
              <a:rPr lang="nl-NL" altLang="nl-NL" sz="3979" b="0" dirty="0"/>
              <a:t>Stadia van escalerend gedrag </a:t>
            </a:r>
            <a:br>
              <a:rPr lang="nl-NL" altLang="nl-NL" sz="3979" dirty="0"/>
            </a:br>
            <a:endParaRPr lang="nl-NL" altLang="nl-NL" sz="3979" dirty="0"/>
          </a:p>
        </p:txBody>
      </p:sp>
      <p:sp>
        <p:nvSpPr>
          <p:cNvPr id="109570" name="Tijdelijke aanduiding voor inhoud 5">
            <a:extLst>
              <a:ext uri="{FF2B5EF4-FFF2-40B4-BE49-F238E27FC236}">
                <a16:creationId xmlns:a16="http://schemas.microsoft.com/office/drawing/2014/main" id="{ED7B6906-2BA7-1604-FFAF-DFAC739FFD84}"/>
              </a:ext>
            </a:extLst>
          </p:cNvPr>
          <p:cNvSpPr>
            <a:spLocks noGrp="1"/>
          </p:cNvSpPr>
          <p:nvPr>
            <p:ph type="body" sz="half" idx="1"/>
          </p:nvPr>
        </p:nvSpPr>
        <p:spPr/>
        <p:txBody>
          <a:bodyPr/>
          <a:lstStyle/>
          <a:p>
            <a:pPr>
              <a:buFontTx/>
              <a:buNone/>
            </a:pPr>
            <a:r>
              <a:rPr lang="nl-NL" altLang="nl-NL" dirty="0">
                <a:solidFill>
                  <a:schemeClr val="tx1"/>
                </a:solidFill>
              </a:rPr>
              <a:t>Stadium 1: Rust</a:t>
            </a:r>
          </a:p>
          <a:p>
            <a:endParaRPr lang="nl-NL" altLang="nl-NL" dirty="0">
              <a:solidFill>
                <a:schemeClr val="tx1"/>
              </a:solidFill>
            </a:endParaRPr>
          </a:p>
          <a:p>
            <a:pPr>
              <a:buFontTx/>
              <a:buNone/>
            </a:pPr>
            <a:r>
              <a:rPr lang="nl-NL" altLang="nl-NL" sz="2027" dirty="0">
                <a:solidFill>
                  <a:schemeClr val="tx1"/>
                </a:solidFill>
              </a:rPr>
              <a:t>1. Is aan het werk</a:t>
            </a:r>
          </a:p>
          <a:p>
            <a:pPr>
              <a:buFontTx/>
              <a:buNone/>
            </a:pPr>
            <a:r>
              <a:rPr lang="nl-NL" altLang="nl-NL" sz="2027" dirty="0">
                <a:solidFill>
                  <a:schemeClr val="tx1"/>
                </a:solidFill>
              </a:rPr>
              <a:t>2. Gedraagt zich volgens de regels</a:t>
            </a:r>
          </a:p>
          <a:p>
            <a:pPr>
              <a:buFontTx/>
              <a:buNone/>
            </a:pPr>
            <a:r>
              <a:rPr lang="nl-NL" altLang="nl-NL" sz="2027" dirty="0">
                <a:solidFill>
                  <a:schemeClr val="tx1"/>
                </a:solidFill>
              </a:rPr>
              <a:t>3. Is gevoelig voor complimenten</a:t>
            </a:r>
          </a:p>
          <a:p>
            <a:pPr>
              <a:buFontTx/>
              <a:buNone/>
            </a:pPr>
            <a:r>
              <a:rPr lang="nl-NL" altLang="nl-NL" sz="2027" dirty="0">
                <a:solidFill>
                  <a:schemeClr val="tx1"/>
                </a:solidFill>
              </a:rPr>
              <a:t>4. Roept goed gedrag op</a:t>
            </a:r>
          </a:p>
          <a:p>
            <a:pPr>
              <a:buFontTx/>
              <a:buNone/>
            </a:pPr>
            <a:r>
              <a:rPr lang="nl-NL" altLang="nl-NL" sz="2027" dirty="0">
                <a:solidFill>
                  <a:schemeClr val="tx1"/>
                </a:solidFill>
              </a:rPr>
              <a:t>5. Is doelgericht bezig</a:t>
            </a:r>
          </a:p>
          <a:p>
            <a:pPr>
              <a:buFontTx/>
              <a:buNone/>
            </a:pPr>
            <a:r>
              <a:rPr lang="nl-NL" altLang="nl-NL" sz="2027" dirty="0">
                <a:solidFill>
                  <a:schemeClr val="tx1"/>
                </a:solidFill>
              </a:rPr>
              <a:t>6. Sociaal aangepast</a:t>
            </a:r>
          </a:p>
          <a:p>
            <a:endParaRPr lang="nl-NL" altLang="nl-NL" dirty="0">
              <a:latin typeface="Calibri" panose="020F0502020204030204" pitchFamily="34" charset="0"/>
            </a:endParaRPr>
          </a:p>
        </p:txBody>
      </p:sp>
      <p:sp>
        <p:nvSpPr>
          <p:cNvPr id="109571" name="Rectangle 4">
            <a:extLst>
              <a:ext uri="{FF2B5EF4-FFF2-40B4-BE49-F238E27FC236}">
                <a16:creationId xmlns:a16="http://schemas.microsoft.com/office/drawing/2014/main" id="{075BC44B-A547-EB1F-FD41-D14CC072A40B}"/>
              </a:ext>
            </a:extLst>
          </p:cNvPr>
          <p:cNvSpPr>
            <a:spLocks noGrp="1" noChangeArrowheads="1"/>
          </p:cNvSpPr>
          <p:nvPr>
            <p:ph type="body" sz="half" idx="2"/>
          </p:nvPr>
        </p:nvSpPr>
        <p:spPr>
          <a:xfrm>
            <a:off x="4643512" y="2636410"/>
            <a:ext cx="4038044" cy="4526709"/>
          </a:xfrm>
        </p:spPr>
        <p:txBody>
          <a:bodyPr/>
          <a:lstStyle/>
          <a:p>
            <a:pPr>
              <a:buFontTx/>
              <a:buNone/>
            </a:pPr>
            <a:endParaRPr lang="nl-NL" altLang="nl-NL" sz="1577">
              <a:latin typeface="Calibri" panose="020F0502020204030204" pitchFamily="34" charset="0"/>
            </a:endParaRPr>
          </a:p>
        </p:txBody>
      </p:sp>
      <p:pic>
        <p:nvPicPr>
          <p:cNvPr id="109572" name="Afbeelding 1">
            <a:extLst>
              <a:ext uri="{FF2B5EF4-FFF2-40B4-BE49-F238E27FC236}">
                <a16:creationId xmlns:a16="http://schemas.microsoft.com/office/drawing/2014/main" id="{F74856D5-B378-39F0-6D5B-0037D4BCF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4094" y="2077424"/>
            <a:ext cx="4243045" cy="272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BC45E3FD-CCAC-87C1-E543-256A5AFFAAFE}"/>
              </a:ext>
            </a:extLst>
          </p:cNvPr>
          <p:cNvSpPr txBox="1"/>
          <p:nvPr/>
        </p:nvSpPr>
        <p:spPr>
          <a:xfrm>
            <a:off x="435132" y="5733256"/>
            <a:ext cx="1794722" cy="461665"/>
          </a:xfrm>
          <a:prstGeom prst="rect">
            <a:avLst/>
          </a:prstGeom>
          <a:noFill/>
        </p:spPr>
        <p:txBody>
          <a:bodyPr wrap="none" rtlCol="0">
            <a:spAutoFit/>
          </a:bodyPr>
          <a:lstStyle/>
          <a:p>
            <a:r>
              <a:rPr lang="nl-NL" dirty="0" err="1">
                <a:latin typeface="+mj-lt"/>
              </a:rPr>
              <a:t>casusleerling</a:t>
            </a:r>
            <a:endParaRPr lang="nl-NL"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el 3">
            <a:extLst>
              <a:ext uri="{FF2B5EF4-FFF2-40B4-BE49-F238E27FC236}">
                <a16:creationId xmlns:a16="http://schemas.microsoft.com/office/drawing/2014/main" id="{DFE12E3D-2C97-9FBD-27BB-A9870E0E2F0F}"/>
              </a:ext>
            </a:extLst>
          </p:cNvPr>
          <p:cNvSpPr>
            <a:spLocks noGrp="1"/>
          </p:cNvSpPr>
          <p:nvPr>
            <p:ph type="title" idx="4294967295"/>
          </p:nvPr>
        </p:nvSpPr>
        <p:spPr>
          <a:xfrm>
            <a:off x="533360" y="332656"/>
            <a:ext cx="8229838" cy="1100092"/>
          </a:xfrm>
        </p:spPr>
        <p:txBody>
          <a:bodyPr/>
          <a:lstStyle/>
          <a:p>
            <a:pPr algn="l"/>
            <a:r>
              <a:rPr lang="nl-NL" altLang="nl-NL" sz="3979" b="0" dirty="0"/>
              <a:t>Stadium 2: Triggers</a:t>
            </a:r>
          </a:p>
        </p:txBody>
      </p:sp>
      <p:sp>
        <p:nvSpPr>
          <p:cNvPr id="111618" name="Tijdelijke aanduiding voor inhoud 4">
            <a:extLst>
              <a:ext uri="{FF2B5EF4-FFF2-40B4-BE49-F238E27FC236}">
                <a16:creationId xmlns:a16="http://schemas.microsoft.com/office/drawing/2014/main" id="{24E3D285-3AC4-0373-A165-6CC5CEF50446}"/>
              </a:ext>
            </a:extLst>
          </p:cNvPr>
          <p:cNvSpPr>
            <a:spLocks noGrp="1"/>
          </p:cNvSpPr>
          <p:nvPr>
            <p:ph sz="half" idx="4294967295"/>
          </p:nvPr>
        </p:nvSpPr>
        <p:spPr>
          <a:xfrm>
            <a:off x="457677" y="1856929"/>
            <a:ext cx="4038044" cy="4269266"/>
          </a:xfrm>
        </p:spPr>
        <p:txBody>
          <a:bodyPr/>
          <a:lstStyle/>
          <a:p>
            <a:pPr>
              <a:buFontTx/>
              <a:buNone/>
            </a:pPr>
            <a:r>
              <a:rPr lang="nl-NL" altLang="nl-NL" sz="2403" dirty="0">
                <a:solidFill>
                  <a:schemeClr val="tx1"/>
                </a:solidFill>
              </a:rPr>
              <a:t>Gedragsindicatoren</a:t>
            </a:r>
          </a:p>
          <a:p>
            <a:pPr>
              <a:buFontTx/>
              <a:buNone/>
            </a:pPr>
            <a:r>
              <a:rPr lang="nl-NL" altLang="nl-NL" sz="2403" dirty="0">
                <a:solidFill>
                  <a:schemeClr val="tx1"/>
                </a:solidFill>
              </a:rPr>
              <a:t>- Provocaties van klasgenoten</a:t>
            </a:r>
          </a:p>
          <a:p>
            <a:pPr>
              <a:buFontTx/>
              <a:buNone/>
            </a:pPr>
            <a:r>
              <a:rPr lang="nl-NL" altLang="nl-NL" sz="2403" dirty="0">
                <a:solidFill>
                  <a:schemeClr val="tx1"/>
                </a:solidFill>
              </a:rPr>
              <a:t>- Verandering in routine</a:t>
            </a:r>
          </a:p>
          <a:p>
            <a:pPr>
              <a:buFontTx/>
              <a:buNone/>
            </a:pPr>
            <a:r>
              <a:rPr lang="nl-NL" altLang="nl-NL" sz="2403" dirty="0">
                <a:solidFill>
                  <a:schemeClr val="tx1"/>
                </a:solidFill>
              </a:rPr>
              <a:t>- Mislukte poging tot probleemoplossing</a:t>
            </a:r>
          </a:p>
          <a:p>
            <a:pPr>
              <a:buFontTx/>
              <a:buNone/>
            </a:pPr>
            <a:r>
              <a:rPr lang="nl-NL" altLang="nl-NL" sz="2403" dirty="0">
                <a:solidFill>
                  <a:schemeClr val="tx1"/>
                </a:solidFill>
              </a:rPr>
              <a:t>- Niet-opgeloste vergissingen</a:t>
            </a:r>
          </a:p>
          <a:p>
            <a:pPr>
              <a:buFontTx/>
              <a:buNone/>
            </a:pPr>
            <a:r>
              <a:rPr lang="nl-NL" altLang="nl-NL" sz="2403" dirty="0">
                <a:solidFill>
                  <a:schemeClr val="tx1"/>
                </a:solidFill>
              </a:rPr>
              <a:t>- Onder ogen moeten zien van consequenties</a:t>
            </a:r>
          </a:p>
          <a:p>
            <a:endParaRPr lang="nl-NL" altLang="nl-NL" sz="2778" dirty="0">
              <a:latin typeface="Calibri" panose="020F0502020204030204" pitchFamily="34" charset="0"/>
            </a:endParaRPr>
          </a:p>
        </p:txBody>
      </p:sp>
      <p:pic>
        <p:nvPicPr>
          <p:cNvPr id="111619" name="Tijdelijke aanduiding voor inhoud 1">
            <a:extLst>
              <a:ext uri="{FF2B5EF4-FFF2-40B4-BE49-F238E27FC236}">
                <a16:creationId xmlns:a16="http://schemas.microsoft.com/office/drawing/2014/main" id="{5DD22858-8FB0-0E15-49CE-0DB427590814}"/>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l="2383" r="2383"/>
          <a:stretch>
            <a:fillRect/>
          </a:stretch>
        </p:blipFill>
        <p:spPr>
          <a:xfrm>
            <a:off x="4648279" y="1856929"/>
            <a:ext cx="4038044" cy="4269266"/>
          </a:xfrm>
        </p:spPr>
      </p:pic>
      <p:sp>
        <p:nvSpPr>
          <p:cNvPr id="2" name="Tekstvak 1">
            <a:extLst>
              <a:ext uri="{FF2B5EF4-FFF2-40B4-BE49-F238E27FC236}">
                <a16:creationId xmlns:a16="http://schemas.microsoft.com/office/drawing/2014/main" id="{08341E27-C9B4-3F6C-F0AD-51E672CAC4ED}"/>
              </a:ext>
            </a:extLst>
          </p:cNvPr>
          <p:cNvSpPr txBox="1"/>
          <p:nvPr/>
        </p:nvSpPr>
        <p:spPr>
          <a:xfrm>
            <a:off x="435132" y="5733256"/>
            <a:ext cx="1794722" cy="461665"/>
          </a:xfrm>
          <a:prstGeom prst="rect">
            <a:avLst/>
          </a:prstGeom>
          <a:noFill/>
        </p:spPr>
        <p:txBody>
          <a:bodyPr wrap="none" rtlCol="0">
            <a:spAutoFit/>
          </a:bodyPr>
          <a:lstStyle/>
          <a:p>
            <a:r>
              <a:rPr lang="nl-NL" dirty="0" err="1">
                <a:latin typeface="+mj-lt"/>
              </a:rPr>
              <a:t>casusleerling</a:t>
            </a:r>
            <a:endParaRPr lang="nl-NL" dirty="0">
              <a:latin typeface="+mj-lt"/>
            </a:endParaRPr>
          </a:p>
        </p:txBody>
      </p:sp>
      <p:sp>
        <p:nvSpPr>
          <p:cNvPr id="3" name="Tekstvak 2">
            <a:extLst>
              <a:ext uri="{FF2B5EF4-FFF2-40B4-BE49-F238E27FC236}">
                <a16:creationId xmlns:a16="http://schemas.microsoft.com/office/drawing/2014/main" id="{DC818702-9354-98F0-FF2A-2C3613A0369C}"/>
              </a:ext>
            </a:extLst>
          </p:cNvPr>
          <p:cNvSpPr txBox="1"/>
          <p:nvPr/>
        </p:nvSpPr>
        <p:spPr>
          <a:xfrm>
            <a:off x="533360" y="1263516"/>
            <a:ext cx="7490577" cy="892552"/>
          </a:xfrm>
          <a:prstGeom prst="rect">
            <a:avLst/>
          </a:prstGeom>
          <a:noFill/>
        </p:spPr>
        <p:txBody>
          <a:bodyPr wrap="none" rtlCol="0">
            <a:spAutoFit/>
          </a:bodyPr>
          <a:lstStyle/>
          <a:p>
            <a:r>
              <a:rPr lang="nl-NL" sz="2800" dirty="0" err="1">
                <a:solidFill>
                  <a:srgbClr val="DE6224"/>
                </a:solidFill>
                <a:latin typeface="+mj-lt"/>
              </a:rPr>
              <a:t>Schoolgebonden</a:t>
            </a:r>
            <a:r>
              <a:rPr lang="nl-NL" sz="2800" dirty="0">
                <a:solidFill>
                  <a:srgbClr val="DE6224"/>
                </a:solidFill>
                <a:latin typeface="+mj-lt"/>
              </a:rPr>
              <a:t> en niet- </a:t>
            </a:r>
            <a:r>
              <a:rPr lang="nl-NL" sz="2800" dirty="0" err="1">
                <a:solidFill>
                  <a:srgbClr val="DE6224"/>
                </a:solidFill>
                <a:latin typeface="+mj-lt"/>
              </a:rPr>
              <a:t>schoolgebonden</a:t>
            </a:r>
            <a:r>
              <a:rPr lang="nl-NL" sz="2800" dirty="0">
                <a:solidFill>
                  <a:srgbClr val="DE6224"/>
                </a:solidFill>
                <a:latin typeface="+mj-lt"/>
              </a:rPr>
              <a:t> triggers</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1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61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61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61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6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el 1">
            <a:extLst>
              <a:ext uri="{FF2B5EF4-FFF2-40B4-BE49-F238E27FC236}">
                <a16:creationId xmlns:a16="http://schemas.microsoft.com/office/drawing/2014/main" id="{68614021-C4A4-7B1F-B0B0-494BCEC1696B}"/>
              </a:ext>
            </a:extLst>
          </p:cNvPr>
          <p:cNvSpPr>
            <a:spLocks noGrp="1"/>
          </p:cNvSpPr>
          <p:nvPr>
            <p:ph type="title" idx="4294967295"/>
          </p:nvPr>
        </p:nvSpPr>
        <p:spPr>
          <a:xfrm>
            <a:off x="457677" y="525614"/>
            <a:ext cx="8228647" cy="990441"/>
          </a:xfrm>
        </p:spPr>
        <p:txBody>
          <a:bodyPr/>
          <a:lstStyle/>
          <a:p>
            <a:pPr algn="l"/>
            <a:br>
              <a:rPr lang="nl-NL" altLang="nl-NL" dirty="0">
                <a:latin typeface="Calibri (Headings)" charset="0"/>
              </a:rPr>
            </a:br>
            <a:r>
              <a:rPr lang="nl-NL" altLang="nl-NL" sz="3979" b="0" dirty="0"/>
              <a:t>Stadium 3: Agitatie</a:t>
            </a:r>
            <a:br>
              <a:rPr lang="nl-NL" altLang="nl-NL" sz="3979" b="0" dirty="0"/>
            </a:br>
            <a:endParaRPr lang="nl-NL" altLang="nl-NL" sz="3979" b="0" dirty="0"/>
          </a:p>
        </p:txBody>
      </p:sp>
      <p:sp>
        <p:nvSpPr>
          <p:cNvPr id="113666" name="Tijdelijke aanduiding voor inhoud 2">
            <a:extLst>
              <a:ext uri="{FF2B5EF4-FFF2-40B4-BE49-F238E27FC236}">
                <a16:creationId xmlns:a16="http://schemas.microsoft.com/office/drawing/2014/main" id="{670B53F4-F01D-8882-61C1-B050DDCF9B3A}"/>
              </a:ext>
            </a:extLst>
          </p:cNvPr>
          <p:cNvSpPr>
            <a:spLocks noGrp="1"/>
          </p:cNvSpPr>
          <p:nvPr>
            <p:ph sz="half" idx="4294967295"/>
          </p:nvPr>
        </p:nvSpPr>
        <p:spPr>
          <a:xfrm>
            <a:off x="457677" y="1600678"/>
            <a:ext cx="4038044" cy="4525517"/>
          </a:xfrm>
        </p:spPr>
        <p:txBody>
          <a:bodyPr/>
          <a:lstStyle/>
          <a:p>
            <a:r>
              <a:rPr lang="nl-NL" altLang="nl-NL" sz="2403" dirty="0">
                <a:solidFill>
                  <a:schemeClr val="tx1"/>
                </a:solidFill>
              </a:rPr>
              <a:t>Toename bepaalde gedragingen</a:t>
            </a:r>
          </a:p>
          <a:p>
            <a:pPr>
              <a:buFontTx/>
              <a:buNone/>
            </a:pPr>
            <a:r>
              <a:rPr lang="nl-NL" altLang="nl-NL" sz="2403" dirty="0">
                <a:solidFill>
                  <a:schemeClr val="tx1"/>
                </a:solidFill>
                <a:latin typeface="Calibri" panose="020F0502020204030204" pitchFamily="34" charset="0"/>
              </a:rPr>
              <a:t>1</a:t>
            </a:r>
            <a:r>
              <a:rPr lang="nl-NL" altLang="nl-NL" sz="2403" dirty="0">
                <a:solidFill>
                  <a:schemeClr val="tx1"/>
                </a:solidFill>
              </a:rPr>
              <a:t>. Ogen schieten heen en weer</a:t>
            </a:r>
          </a:p>
          <a:p>
            <a:pPr>
              <a:buFontTx/>
              <a:buNone/>
            </a:pPr>
            <a:r>
              <a:rPr lang="nl-NL" altLang="nl-NL" sz="2403" dirty="0">
                <a:solidFill>
                  <a:schemeClr val="tx1"/>
                </a:solidFill>
              </a:rPr>
              <a:t>2. Geen zinnig gesprek mogelijk</a:t>
            </a:r>
          </a:p>
          <a:p>
            <a:pPr>
              <a:buFontTx/>
              <a:buNone/>
            </a:pPr>
            <a:r>
              <a:rPr lang="nl-NL" altLang="nl-NL" sz="2403" dirty="0">
                <a:solidFill>
                  <a:schemeClr val="tx1"/>
                </a:solidFill>
              </a:rPr>
              <a:t>3. Handen worden onrustig</a:t>
            </a:r>
          </a:p>
          <a:p>
            <a:pPr>
              <a:buFontTx/>
              <a:buNone/>
            </a:pPr>
            <a:r>
              <a:rPr lang="nl-NL" altLang="nl-NL" sz="2403" dirty="0">
                <a:solidFill>
                  <a:schemeClr val="tx1"/>
                </a:solidFill>
              </a:rPr>
              <a:t>4. Verlaat groep en komt weer terug</a:t>
            </a:r>
          </a:p>
          <a:p>
            <a:pPr>
              <a:buFontTx/>
              <a:buNone/>
            </a:pPr>
            <a:r>
              <a:rPr lang="nl-NL" altLang="nl-NL" sz="2403" dirty="0">
                <a:solidFill>
                  <a:schemeClr val="tx1"/>
                </a:solidFill>
              </a:rPr>
              <a:t>5. Gaat aan het werk, houdt op, gaat weer aan het werk, enzovoort</a:t>
            </a:r>
          </a:p>
          <a:p>
            <a:endParaRPr lang="nl-NL" altLang="nl-NL" sz="2778" dirty="0">
              <a:latin typeface="Calibri" panose="020F0502020204030204" pitchFamily="34" charset="0"/>
            </a:endParaRPr>
          </a:p>
        </p:txBody>
      </p:sp>
      <p:sp>
        <p:nvSpPr>
          <p:cNvPr id="113667" name="Tijdelijke aanduiding voor inhoud 3">
            <a:extLst>
              <a:ext uri="{FF2B5EF4-FFF2-40B4-BE49-F238E27FC236}">
                <a16:creationId xmlns:a16="http://schemas.microsoft.com/office/drawing/2014/main" id="{A521A8CB-B5C7-7183-B3BF-16307D68D954}"/>
              </a:ext>
            </a:extLst>
          </p:cNvPr>
          <p:cNvSpPr>
            <a:spLocks noGrp="1"/>
          </p:cNvSpPr>
          <p:nvPr>
            <p:ph sz="half" idx="4294967295"/>
          </p:nvPr>
        </p:nvSpPr>
        <p:spPr>
          <a:xfrm>
            <a:off x="4648279" y="1600678"/>
            <a:ext cx="4038044" cy="4525517"/>
          </a:xfrm>
        </p:spPr>
        <p:txBody>
          <a:bodyPr/>
          <a:lstStyle/>
          <a:p>
            <a:pPr>
              <a:buFontTx/>
              <a:buNone/>
            </a:pPr>
            <a:r>
              <a:rPr lang="nl-NL" altLang="nl-NL" sz="2778" dirty="0">
                <a:solidFill>
                  <a:schemeClr val="tx1"/>
                </a:solidFill>
                <a:latin typeface="Calibri" panose="020F0502020204030204" pitchFamily="34" charset="0"/>
              </a:rPr>
              <a:t>• </a:t>
            </a:r>
            <a:r>
              <a:rPr lang="nl-NL" altLang="nl-NL" sz="2403" dirty="0">
                <a:solidFill>
                  <a:schemeClr val="tx1"/>
                </a:solidFill>
              </a:rPr>
              <a:t>Afname bepaalde gedragingen</a:t>
            </a:r>
          </a:p>
          <a:p>
            <a:pPr>
              <a:buFontTx/>
              <a:buNone/>
            </a:pPr>
            <a:r>
              <a:rPr lang="nl-NL" altLang="nl-NL" sz="2403" dirty="0">
                <a:solidFill>
                  <a:schemeClr val="tx1"/>
                </a:solidFill>
              </a:rPr>
              <a:t>1. Staart in het niets</a:t>
            </a:r>
          </a:p>
          <a:p>
            <a:pPr>
              <a:buFontTx/>
              <a:buNone/>
            </a:pPr>
            <a:r>
              <a:rPr lang="nl-NL" altLang="nl-NL" sz="2403" dirty="0">
                <a:solidFill>
                  <a:schemeClr val="tx1"/>
                </a:solidFill>
              </a:rPr>
              <a:t>2. Gaat fluisteren</a:t>
            </a:r>
          </a:p>
          <a:p>
            <a:pPr>
              <a:buFontTx/>
              <a:buNone/>
            </a:pPr>
            <a:r>
              <a:rPr lang="nl-NL" altLang="nl-NL" sz="2403" dirty="0">
                <a:solidFill>
                  <a:schemeClr val="tx1"/>
                </a:solidFill>
              </a:rPr>
              <a:t>3. Houdt handen stil</a:t>
            </a:r>
          </a:p>
          <a:p>
            <a:pPr>
              <a:buFontTx/>
              <a:buNone/>
            </a:pPr>
            <a:r>
              <a:rPr lang="nl-NL" altLang="nl-NL" sz="2403" dirty="0">
                <a:solidFill>
                  <a:schemeClr val="tx1"/>
                </a:solidFill>
              </a:rPr>
              <a:t>4. Trekt zich uit de groep terug</a:t>
            </a:r>
          </a:p>
          <a:p>
            <a:pPr>
              <a:buFontTx/>
              <a:buNone/>
            </a:pPr>
            <a:r>
              <a:rPr lang="nl-NL" altLang="nl-NL" sz="2403" dirty="0">
                <a:solidFill>
                  <a:schemeClr val="tx1"/>
                </a:solidFill>
              </a:rPr>
              <a:t>5. Doet niets meer, zit als </a:t>
            </a:r>
            <a:r>
              <a:rPr lang="ja-JP" altLang="nl-NL" sz="2403">
                <a:solidFill>
                  <a:schemeClr val="tx1"/>
                </a:solidFill>
              </a:rPr>
              <a:t>‘</a:t>
            </a:r>
            <a:r>
              <a:rPr lang="nl-NL" altLang="ja-JP" sz="2403" dirty="0">
                <a:solidFill>
                  <a:schemeClr val="tx1"/>
                </a:solidFill>
              </a:rPr>
              <a:t>bevroren</a:t>
            </a:r>
            <a:r>
              <a:rPr lang="ja-JP" altLang="nl-NL" sz="2403">
                <a:solidFill>
                  <a:schemeClr val="tx1"/>
                </a:solidFill>
              </a:rPr>
              <a:t>’</a:t>
            </a:r>
            <a:endParaRPr lang="nl-NL" altLang="ja-JP" sz="2403" dirty="0">
              <a:solidFill>
                <a:schemeClr val="tx1"/>
              </a:solidFill>
            </a:endParaRPr>
          </a:p>
          <a:p>
            <a:endParaRPr lang="nl-NL" altLang="nl-NL" sz="2778" dirty="0">
              <a:latin typeface="Calibri" panose="020F0502020204030204" pitchFamily="34" charset="0"/>
            </a:endParaRPr>
          </a:p>
        </p:txBody>
      </p:sp>
      <p:sp>
        <p:nvSpPr>
          <p:cNvPr id="3" name="Tekstvak 2">
            <a:extLst>
              <a:ext uri="{FF2B5EF4-FFF2-40B4-BE49-F238E27FC236}">
                <a16:creationId xmlns:a16="http://schemas.microsoft.com/office/drawing/2014/main" id="{57D8305A-12F5-7362-F4F8-A98F6BE1589B}"/>
              </a:ext>
            </a:extLst>
          </p:cNvPr>
          <p:cNvSpPr txBox="1"/>
          <p:nvPr/>
        </p:nvSpPr>
        <p:spPr>
          <a:xfrm>
            <a:off x="4855790" y="5751460"/>
            <a:ext cx="1794722" cy="461665"/>
          </a:xfrm>
          <a:prstGeom prst="rect">
            <a:avLst/>
          </a:prstGeom>
          <a:noFill/>
        </p:spPr>
        <p:txBody>
          <a:bodyPr wrap="none" rtlCol="0">
            <a:spAutoFit/>
          </a:bodyPr>
          <a:lstStyle/>
          <a:p>
            <a:r>
              <a:rPr lang="nl-NL" dirty="0" err="1">
                <a:latin typeface="+mj-lt"/>
              </a:rPr>
              <a:t>casusleerling</a:t>
            </a:r>
            <a:endParaRPr lang="nl-NL"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el 1">
            <a:extLst>
              <a:ext uri="{FF2B5EF4-FFF2-40B4-BE49-F238E27FC236}">
                <a16:creationId xmlns:a16="http://schemas.microsoft.com/office/drawing/2014/main" id="{4F381889-AD87-B608-6846-F39A83D7DACB}"/>
              </a:ext>
            </a:extLst>
          </p:cNvPr>
          <p:cNvSpPr>
            <a:spLocks noGrp="1"/>
          </p:cNvSpPr>
          <p:nvPr>
            <p:ph type="title" idx="4294967295"/>
          </p:nvPr>
        </p:nvSpPr>
        <p:spPr/>
        <p:txBody>
          <a:bodyPr/>
          <a:lstStyle/>
          <a:p>
            <a:pPr algn="l"/>
            <a:r>
              <a:rPr lang="nl-NL" altLang="nl-NL" sz="3979" b="0" dirty="0"/>
              <a:t>Stadium 4: Escalatie</a:t>
            </a:r>
          </a:p>
        </p:txBody>
      </p:sp>
      <p:sp>
        <p:nvSpPr>
          <p:cNvPr id="115714" name="Tijdelijke aanduiding voor inhoud 2">
            <a:extLst>
              <a:ext uri="{FF2B5EF4-FFF2-40B4-BE49-F238E27FC236}">
                <a16:creationId xmlns:a16="http://schemas.microsoft.com/office/drawing/2014/main" id="{62423FC2-EBCD-95BE-1A9A-FB868B01D237}"/>
              </a:ext>
            </a:extLst>
          </p:cNvPr>
          <p:cNvSpPr>
            <a:spLocks noGrp="1"/>
          </p:cNvSpPr>
          <p:nvPr>
            <p:ph sz="half" idx="4294967295"/>
          </p:nvPr>
        </p:nvSpPr>
        <p:spPr>
          <a:xfrm>
            <a:off x="457677" y="1600678"/>
            <a:ext cx="4038044" cy="4525517"/>
          </a:xfrm>
        </p:spPr>
        <p:txBody>
          <a:bodyPr/>
          <a:lstStyle/>
          <a:p>
            <a:pPr>
              <a:buFontTx/>
              <a:buNone/>
            </a:pPr>
            <a:r>
              <a:rPr lang="nl-NL" altLang="nl-NL" sz="2403" dirty="0">
                <a:latin typeface="Calibri" panose="020F0502020204030204" pitchFamily="34" charset="0"/>
              </a:rPr>
              <a:t>1. </a:t>
            </a:r>
            <a:r>
              <a:rPr lang="nl-NL" altLang="nl-NL" sz="2403" dirty="0">
                <a:solidFill>
                  <a:schemeClr val="tx1"/>
                </a:solidFill>
              </a:rPr>
              <a:t>Gaat vragen stellen en ruzie maken</a:t>
            </a:r>
          </a:p>
          <a:p>
            <a:pPr>
              <a:buFontTx/>
              <a:buNone/>
            </a:pPr>
            <a:r>
              <a:rPr lang="nl-NL" altLang="nl-NL" sz="2403" dirty="0">
                <a:solidFill>
                  <a:schemeClr val="tx1"/>
                </a:solidFill>
              </a:rPr>
              <a:t>2. Is ongehoorzaam en uitdagend</a:t>
            </a:r>
          </a:p>
          <a:p>
            <a:pPr>
              <a:buFontTx/>
              <a:buNone/>
            </a:pPr>
            <a:r>
              <a:rPr lang="nl-NL" altLang="nl-NL" sz="2403" dirty="0">
                <a:solidFill>
                  <a:schemeClr val="tx1"/>
                </a:solidFill>
              </a:rPr>
              <a:t>3. Maakt opdracht niet</a:t>
            </a:r>
          </a:p>
          <a:p>
            <a:pPr>
              <a:buFontTx/>
              <a:buNone/>
            </a:pPr>
            <a:r>
              <a:rPr lang="nl-NL" altLang="nl-NL" sz="2403" dirty="0">
                <a:solidFill>
                  <a:schemeClr val="tx1"/>
                </a:solidFill>
              </a:rPr>
              <a:t>4. Hitst andere leerlingen op</a:t>
            </a:r>
          </a:p>
          <a:p>
            <a:pPr>
              <a:buFontTx/>
              <a:buNone/>
            </a:pPr>
            <a:r>
              <a:rPr lang="nl-NL" altLang="nl-NL" sz="2403" dirty="0">
                <a:solidFill>
                  <a:schemeClr val="tx1"/>
                </a:solidFill>
              </a:rPr>
              <a:t>5. Gedraagt zich opstandig</a:t>
            </a:r>
          </a:p>
        </p:txBody>
      </p:sp>
      <p:sp>
        <p:nvSpPr>
          <p:cNvPr id="96259" name="Tijdelijke aanduiding voor inhoud 3">
            <a:extLst>
              <a:ext uri="{FF2B5EF4-FFF2-40B4-BE49-F238E27FC236}">
                <a16:creationId xmlns:a16="http://schemas.microsoft.com/office/drawing/2014/main" id="{EE68BBD0-4DA1-E414-FECE-582FE691E84D}"/>
              </a:ext>
            </a:extLst>
          </p:cNvPr>
          <p:cNvSpPr>
            <a:spLocks noGrp="1"/>
          </p:cNvSpPr>
          <p:nvPr>
            <p:ph sz="half" idx="4294967295"/>
          </p:nvPr>
        </p:nvSpPr>
        <p:spPr>
          <a:xfrm>
            <a:off x="4648279" y="1600678"/>
            <a:ext cx="4038044" cy="4525517"/>
          </a:xfrm>
        </p:spPr>
        <p:txBody>
          <a:bodyPr/>
          <a:lstStyle/>
          <a:p>
            <a:pPr>
              <a:buFontTx/>
              <a:buNone/>
              <a:defRPr/>
            </a:pPr>
            <a:r>
              <a:rPr lang="nl-NL" sz="2403" dirty="0">
                <a:solidFill>
                  <a:schemeClr val="tx1"/>
                </a:solidFill>
                <a:cs typeface="Tahoma"/>
              </a:rPr>
              <a:t>6. Verzet zich tegen criteria</a:t>
            </a:r>
          </a:p>
          <a:p>
            <a:pPr>
              <a:buFontTx/>
              <a:buNone/>
              <a:defRPr/>
            </a:pPr>
            <a:r>
              <a:rPr lang="nl-NL" sz="2403" dirty="0">
                <a:solidFill>
                  <a:schemeClr val="tx1"/>
                </a:solidFill>
                <a:cs typeface="Tahoma"/>
              </a:rPr>
              <a:t>7. Zeurt en huilt</a:t>
            </a:r>
          </a:p>
          <a:p>
            <a:pPr>
              <a:buFontTx/>
              <a:buNone/>
              <a:defRPr/>
            </a:pPr>
            <a:r>
              <a:rPr lang="nl-NL" sz="2403" dirty="0">
                <a:solidFill>
                  <a:schemeClr val="tx1"/>
                </a:solidFill>
                <a:cs typeface="Tahoma"/>
              </a:rPr>
              <a:t>8. Vermijdt en ontwijkt</a:t>
            </a:r>
          </a:p>
          <a:p>
            <a:pPr>
              <a:buFontTx/>
              <a:buNone/>
              <a:defRPr/>
            </a:pPr>
            <a:r>
              <a:rPr lang="nl-NL" sz="2403" dirty="0">
                <a:solidFill>
                  <a:schemeClr val="tx1"/>
                </a:solidFill>
                <a:cs typeface="Tahoma"/>
              </a:rPr>
              <a:t>9. Bedreigt en intimideert</a:t>
            </a:r>
          </a:p>
          <a:p>
            <a:pPr>
              <a:buFontTx/>
              <a:buNone/>
              <a:defRPr/>
            </a:pPr>
            <a:r>
              <a:rPr lang="nl-NL" sz="2403" dirty="0">
                <a:solidFill>
                  <a:schemeClr val="tx1"/>
                </a:solidFill>
                <a:cs typeface="Tahoma"/>
              </a:rPr>
              <a:t>10. Gebruikt grove taal</a:t>
            </a:r>
          </a:p>
          <a:p>
            <a:pPr marL="0" indent="0">
              <a:buNone/>
              <a:defRPr/>
            </a:pPr>
            <a:endParaRPr lang="nl-NL" sz="2403" dirty="0">
              <a:latin typeface="Calibri" charset="0"/>
            </a:endParaRPr>
          </a:p>
        </p:txBody>
      </p:sp>
      <p:pic>
        <p:nvPicPr>
          <p:cNvPr id="115716" name="Afbeelding 1">
            <a:extLst>
              <a:ext uri="{FF2B5EF4-FFF2-40B4-BE49-F238E27FC236}">
                <a16:creationId xmlns:a16="http://schemas.microsoft.com/office/drawing/2014/main" id="{72D68B6D-01C1-BD3B-7E98-5C775DAF96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4648" y="3923625"/>
            <a:ext cx="3464756" cy="243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1EF7157B-76D5-BA5C-4591-E5E959A0AA16}"/>
              </a:ext>
            </a:extLst>
          </p:cNvPr>
          <p:cNvSpPr txBox="1"/>
          <p:nvPr/>
        </p:nvSpPr>
        <p:spPr>
          <a:xfrm>
            <a:off x="435132" y="5733256"/>
            <a:ext cx="1794722" cy="461665"/>
          </a:xfrm>
          <a:prstGeom prst="rect">
            <a:avLst/>
          </a:prstGeom>
          <a:noFill/>
        </p:spPr>
        <p:txBody>
          <a:bodyPr wrap="none" rtlCol="0">
            <a:spAutoFit/>
          </a:bodyPr>
          <a:lstStyle/>
          <a:p>
            <a:r>
              <a:rPr lang="nl-NL" dirty="0" err="1">
                <a:latin typeface="+mj-lt"/>
              </a:rPr>
              <a:t>casusleerling</a:t>
            </a:r>
            <a:endParaRPr lang="nl-NL"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el 1">
            <a:extLst>
              <a:ext uri="{FF2B5EF4-FFF2-40B4-BE49-F238E27FC236}">
                <a16:creationId xmlns:a16="http://schemas.microsoft.com/office/drawing/2014/main" id="{F68B3321-9C75-299D-565F-5037C4480378}"/>
              </a:ext>
            </a:extLst>
          </p:cNvPr>
          <p:cNvSpPr>
            <a:spLocks noGrp="1"/>
          </p:cNvSpPr>
          <p:nvPr>
            <p:ph type="title"/>
          </p:nvPr>
        </p:nvSpPr>
        <p:spPr>
          <a:xfrm>
            <a:off x="457677" y="420729"/>
            <a:ext cx="8228647" cy="990441"/>
          </a:xfrm>
        </p:spPr>
        <p:txBody>
          <a:bodyPr/>
          <a:lstStyle/>
          <a:p>
            <a:pPr algn="l"/>
            <a:br>
              <a:rPr lang="nl-NL" altLang="nl-NL" dirty="0">
                <a:latin typeface="Calibri (Headings)" charset="0"/>
              </a:rPr>
            </a:br>
            <a:r>
              <a:rPr lang="nl-NL" altLang="nl-NL" sz="3979" b="0" dirty="0"/>
              <a:t>Stadium 5: Piek</a:t>
            </a:r>
            <a:br>
              <a:rPr lang="nl-NL" altLang="nl-NL" sz="3979" dirty="0"/>
            </a:br>
            <a:endParaRPr lang="nl-NL" altLang="nl-NL" sz="3979" dirty="0"/>
          </a:p>
        </p:txBody>
      </p:sp>
      <p:sp>
        <p:nvSpPr>
          <p:cNvPr id="117762" name="Tijdelijke aanduiding voor inhoud 2">
            <a:extLst>
              <a:ext uri="{FF2B5EF4-FFF2-40B4-BE49-F238E27FC236}">
                <a16:creationId xmlns:a16="http://schemas.microsoft.com/office/drawing/2014/main" id="{80DBB7C8-1F47-FB32-4BBD-A4ACB8D5048B}"/>
              </a:ext>
            </a:extLst>
          </p:cNvPr>
          <p:cNvSpPr>
            <a:spLocks noGrp="1"/>
          </p:cNvSpPr>
          <p:nvPr>
            <p:ph type="body" sz="half" idx="1"/>
          </p:nvPr>
        </p:nvSpPr>
        <p:spPr/>
        <p:txBody>
          <a:bodyPr/>
          <a:lstStyle/>
          <a:p>
            <a:pPr>
              <a:buFontTx/>
              <a:buNone/>
            </a:pPr>
            <a:r>
              <a:rPr lang="nl-NL" altLang="nl-NL" sz="2703" dirty="0"/>
              <a:t>1. </a:t>
            </a:r>
            <a:r>
              <a:rPr lang="nl-NL" altLang="nl-NL" sz="2703" dirty="0">
                <a:solidFill>
                  <a:schemeClr val="tx1"/>
                </a:solidFill>
              </a:rPr>
              <a:t>Vernielt andermans eigendommen</a:t>
            </a:r>
          </a:p>
          <a:p>
            <a:pPr>
              <a:buFontTx/>
              <a:buNone/>
            </a:pPr>
            <a:r>
              <a:rPr lang="nl-NL" altLang="nl-NL" sz="2703" dirty="0">
                <a:solidFill>
                  <a:schemeClr val="tx1"/>
                </a:solidFill>
              </a:rPr>
              <a:t>2. Valt anderen aan</a:t>
            </a:r>
          </a:p>
          <a:p>
            <a:pPr>
              <a:buFontTx/>
              <a:buNone/>
            </a:pPr>
            <a:r>
              <a:rPr lang="nl-NL" altLang="nl-NL" sz="2703" dirty="0">
                <a:solidFill>
                  <a:schemeClr val="tx1"/>
                </a:solidFill>
              </a:rPr>
              <a:t>3. Doet zichzelf pijn</a:t>
            </a:r>
          </a:p>
          <a:p>
            <a:pPr>
              <a:buFontTx/>
              <a:buNone/>
            </a:pPr>
            <a:r>
              <a:rPr lang="nl-NL" altLang="nl-NL" sz="2703" dirty="0">
                <a:solidFill>
                  <a:schemeClr val="tx1"/>
                </a:solidFill>
              </a:rPr>
              <a:t>4. Krijgt driftbui</a:t>
            </a:r>
          </a:p>
          <a:p>
            <a:pPr>
              <a:buFontTx/>
              <a:buNone/>
            </a:pPr>
            <a:r>
              <a:rPr lang="nl-NL" altLang="nl-NL" sz="2703" dirty="0">
                <a:solidFill>
                  <a:schemeClr val="tx1"/>
                </a:solidFill>
              </a:rPr>
              <a:t>5. Gaat hyperventileren</a:t>
            </a:r>
          </a:p>
          <a:p>
            <a:pPr>
              <a:buFontTx/>
              <a:buNone/>
            </a:pPr>
            <a:r>
              <a:rPr lang="nl-NL" altLang="nl-NL" sz="2703" dirty="0">
                <a:solidFill>
                  <a:schemeClr val="tx1"/>
                </a:solidFill>
              </a:rPr>
              <a:t>6. Schreeuwt</a:t>
            </a:r>
          </a:p>
          <a:p>
            <a:pPr>
              <a:buFontTx/>
              <a:buNone/>
            </a:pPr>
            <a:r>
              <a:rPr lang="nl-NL" altLang="nl-NL" sz="2703" dirty="0">
                <a:solidFill>
                  <a:schemeClr val="tx1"/>
                </a:solidFill>
              </a:rPr>
              <a:t>7. Gaat rennen</a:t>
            </a:r>
          </a:p>
          <a:p>
            <a:pPr>
              <a:buFontTx/>
              <a:buNone/>
            </a:pPr>
            <a:r>
              <a:rPr lang="nl-NL" altLang="nl-NL" sz="2703" dirty="0">
                <a:solidFill>
                  <a:schemeClr val="tx1"/>
                </a:solidFill>
              </a:rPr>
              <a:t>8. Is gewelddadig</a:t>
            </a:r>
          </a:p>
        </p:txBody>
      </p:sp>
      <p:sp>
        <p:nvSpPr>
          <p:cNvPr id="117763" name="Tijdelijke aanduiding voor inhoud 3">
            <a:extLst>
              <a:ext uri="{FF2B5EF4-FFF2-40B4-BE49-F238E27FC236}">
                <a16:creationId xmlns:a16="http://schemas.microsoft.com/office/drawing/2014/main" id="{1D471B45-528C-D4F0-4E21-69E4CD8508A7}"/>
              </a:ext>
            </a:extLst>
          </p:cNvPr>
          <p:cNvSpPr>
            <a:spLocks noGrp="1"/>
          </p:cNvSpPr>
          <p:nvPr>
            <p:ph type="body" sz="half" idx="2"/>
          </p:nvPr>
        </p:nvSpPr>
        <p:spPr/>
        <p:txBody>
          <a:bodyPr/>
          <a:lstStyle/>
          <a:p>
            <a:pPr>
              <a:buFontTx/>
              <a:buNone/>
            </a:pPr>
            <a:endParaRPr lang="nl-NL" altLang="nl-NL" sz="2403">
              <a:latin typeface="Calibri" panose="020F0502020204030204" pitchFamily="34" charset="0"/>
            </a:endParaRPr>
          </a:p>
          <a:p>
            <a:endParaRPr lang="nl-NL" altLang="nl-NL">
              <a:latin typeface="Calibri" panose="020F0502020204030204" pitchFamily="34" charset="0"/>
            </a:endParaRPr>
          </a:p>
        </p:txBody>
      </p:sp>
      <p:pic>
        <p:nvPicPr>
          <p:cNvPr id="117764" name="Afbeelding 1">
            <a:extLst>
              <a:ext uri="{FF2B5EF4-FFF2-40B4-BE49-F238E27FC236}">
                <a16:creationId xmlns:a16="http://schemas.microsoft.com/office/drawing/2014/main" id="{EC6878F2-A06F-5EC0-C288-6065F2D449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395" y="1968964"/>
            <a:ext cx="4260923" cy="28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0156551D-2F3B-3EB7-9531-D3B073892EBE}"/>
              </a:ext>
            </a:extLst>
          </p:cNvPr>
          <p:cNvSpPr txBox="1"/>
          <p:nvPr/>
        </p:nvSpPr>
        <p:spPr>
          <a:xfrm>
            <a:off x="4572000" y="5677438"/>
            <a:ext cx="1794722" cy="461665"/>
          </a:xfrm>
          <a:prstGeom prst="rect">
            <a:avLst/>
          </a:prstGeom>
          <a:noFill/>
        </p:spPr>
        <p:txBody>
          <a:bodyPr wrap="square" rtlCol="0">
            <a:spAutoFit/>
          </a:bodyPr>
          <a:lstStyle/>
          <a:p>
            <a:r>
              <a:rPr lang="nl-NL" dirty="0" err="1">
                <a:latin typeface="+mj-lt"/>
              </a:rPr>
              <a:t>casusleerling</a:t>
            </a:r>
            <a:endParaRPr lang="nl-NL"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hema">
  <a:themeElements>
    <a:clrScheme name="Custom 4">
      <a:dk1>
        <a:srgbClr val="A90048"/>
      </a:dk1>
      <a:lt1>
        <a:srgbClr val="FFFFFF"/>
      </a:lt1>
      <a:dk2>
        <a:srgbClr val="FF6500"/>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52"/>
      </a:hlink>
      <a:folHlink>
        <a:srgbClr val="C0005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9246</TotalTime>
  <Words>1163</Words>
  <Application>Microsoft Macintosh PowerPoint</Application>
  <PresentationFormat>Diavoorstelling (4:3)</PresentationFormat>
  <Paragraphs>162</Paragraphs>
  <Slides>19</Slides>
  <Notes>18</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2</vt:i4>
      </vt:variant>
      <vt:variant>
        <vt:lpstr>Diatitels</vt:lpstr>
      </vt:variant>
      <vt:variant>
        <vt:i4>19</vt:i4>
      </vt:variant>
    </vt:vector>
  </HeadingPairs>
  <TitlesOfParts>
    <vt:vector size="28" baseType="lpstr">
      <vt:lpstr>ＭＳ Ｐゴシック</vt:lpstr>
      <vt:lpstr>Arial</vt:lpstr>
      <vt:lpstr>Calibri</vt:lpstr>
      <vt:lpstr>Calibri (Headings)</vt:lpstr>
      <vt:lpstr>Copperplate Gothic Light</vt:lpstr>
      <vt:lpstr>Tahoma</vt:lpstr>
      <vt:lpstr>Office-thema</vt:lpstr>
      <vt:lpstr>Microsoft Word-document</vt:lpstr>
      <vt:lpstr>Document</vt:lpstr>
      <vt:lpstr> </vt:lpstr>
      <vt:lpstr>Programma</vt:lpstr>
      <vt:lpstr>De theorie van Colvin</vt:lpstr>
      <vt:lpstr>PowerPoint-presentatie</vt:lpstr>
      <vt:lpstr> Stadia van escalerend gedrag  </vt:lpstr>
      <vt:lpstr>Stadium 2: Triggers</vt:lpstr>
      <vt:lpstr> Stadium 3: Agitatie </vt:lpstr>
      <vt:lpstr>Stadium 4: Escalatie</vt:lpstr>
      <vt:lpstr> Stadium 5: Piek </vt:lpstr>
      <vt:lpstr>PowerPoint-presentatie</vt:lpstr>
      <vt:lpstr> Stadium 6: De-escalatie en herstel</vt:lpstr>
      <vt:lpstr>Interventies bij de verschillende stadia</vt:lpstr>
      <vt:lpstr>Escalatieplan: De vier interventiestadia</vt:lpstr>
      <vt:lpstr> Gedrag is doelmatig: het heeft een functie</vt:lpstr>
      <vt:lpstr>Snelle analyse van gedragsfunctie</vt:lpstr>
      <vt:lpstr>PowerPoint-presentatie</vt:lpstr>
      <vt:lpstr>Afronding</vt:lpstr>
      <vt:lpstr>Tot slot</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Possible Oplossingsgericht werken met jongeren</dc:title>
  <dc:creator>wouter</dc:creator>
  <cp:lastModifiedBy>monique baard</cp:lastModifiedBy>
  <cp:revision>153</cp:revision>
  <cp:lastPrinted>2021-01-19T20:30:59Z</cp:lastPrinted>
  <dcterms:created xsi:type="dcterms:W3CDTF">2009-01-07T13:49:33Z</dcterms:created>
  <dcterms:modified xsi:type="dcterms:W3CDTF">2024-01-28T12:05:44Z</dcterms:modified>
</cp:coreProperties>
</file>